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1098" r:id="rId3"/>
    <p:sldId id="1004" r:id="rId4"/>
    <p:sldId id="1092" r:id="rId5"/>
    <p:sldId id="1005" r:id="rId6"/>
    <p:sldId id="995" r:id="rId7"/>
    <p:sldId id="1099" r:id="rId8"/>
    <p:sldId id="1047" r:id="rId9"/>
    <p:sldId id="1048" r:id="rId10"/>
    <p:sldId id="1049" r:id="rId11"/>
    <p:sldId id="1116" r:id="rId12"/>
    <p:sldId id="1140" r:id="rId13"/>
    <p:sldId id="1062" r:id="rId14"/>
    <p:sldId id="1050" r:id="rId15"/>
    <p:sldId id="1051" r:id="rId16"/>
    <p:sldId id="1052" r:id="rId17"/>
    <p:sldId id="1054" r:id="rId18"/>
    <p:sldId id="1056" r:id="rId19"/>
    <p:sldId id="1103" r:id="rId20"/>
    <p:sldId id="1100" r:id="rId21"/>
    <p:sldId id="1063" r:id="rId22"/>
    <p:sldId id="1064" r:id="rId23"/>
    <p:sldId id="1065" r:id="rId24"/>
    <p:sldId id="1135" r:id="rId25"/>
    <p:sldId id="1134" r:id="rId26"/>
    <p:sldId id="1101" r:id="rId27"/>
    <p:sldId id="1094" r:id="rId28"/>
    <p:sldId id="1110" r:id="rId29"/>
    <p:sldId id="1105" r:id="rId30"/>
    <p:sldId id="1153" r:id="rId31"/>
    <p:sldId id="1154" r:id="rId32"/>
    <p:sldId id="1097" r:id="rId33"/>
    <p:sldId id="1115" r:id="rId34"/>
    <p:sldId id="1147" r:id="rId35"/>
    <p:sldId id="1148" r:id="rId36"/>
    <p:sldId id="1149" r:id="rId37"/>
    <p:sldId id="1150" r:id="rId38"/>
    <p:sldId id="1146" r:id="rId39"/>
    <p:sldId id="1014" r:id="rId40"/>
    <p:sldId id="1102" r:id="rId41"/>
    <p:sldId id="1151" r:id="rId42"/>
    <p:sldId id="1152" r:id="rId43"/>
    <p:sldId id="1139" r:id="rId44"/>
    <p:sldId id="1020" r:id="rId45"/>
    <p:sldId id="1068" r:id="rId46"/>
    <p:sldId id="1136" r:id="rId47"/>
    <p:sldId id="1137" r:id="rId48"/>
    <p:sldId id="1138" r:id="rId49"/>
    <p:sldId id="1156" r:id="rId50"/>
    <p:sldId id="1158" r:id="rId51"/>
  </p:sldIdLst>
  <p:sldSz cx="9144000" cy="6858000" type="screen4x3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B2E2EB"/>
    <a:srgbClr val="BFE104"/>
    <a:srgbClr val="00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73007" autoAdjust="0"/>
  </p:normalViewPr>
  <p:slideViewPr>
    <p:cSldViewPr>
      <p:cViewPr varScale="1">
        <p:scale>
          <a:sx n="38" d="100"/>
          <a:sy n="38" d="100"/>
        </p:scale>
        <p:origin x="-97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ABAE4-DFF8-4AA2-A763-0BD96F79CD62}" type="datetimeFigureOut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49880-5997-49F2-8F31-2944F76044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Before the class, I’d explain the use of the camera here. Don’t bother to consider your portrait risk 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研究生计分</a:t>
            </a:r>
            <a:r>
              <a:rPr lang="en-US" altLang="zh-CN" dirty="0" smtClean="0"/>
              <a:t>: 5</a:t>
            </a:r>
            <a:r>
              <a:rPr lang="zh-CN" altLang="en-US" dirty="0" smtClean="0"/>
              <a:t>个作业 </a:t>
            </a:r>
            <a:r>
              <a:rPr lang="en-US" altLang="zh-CN" dirty="0" smtClean="0"/>
              <a:t>(50), 4</a:t>
            </a:r>
            <a:r>
              <a:rPr lang="zh-CN" altLang="en-US" dirty="0" smtClean="0"/>
              <a:t>个项目 </a:t>
            </a:r>
            <a:r>
              <a:rPr lang="en-US" altLang="zh-CN" dirty="0" smtClean="0"/>
              <a:t>(40: framework, CPU scheduling, page replacement, disk scheduling), bonus (10) – 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10:48:22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</a:t>
            </a:r>
            <a:r>
              <a:rPr lang="en-US" altLang="zh-CN" dirty="0" smtClean="0"/>
              <a:t>01:32:47 [</a:t>
            </a:r>
            <a:r>
              <a:rPr lang="zh-CN" altLang="en-US" dirty="0" smtClean="0"/>
              <a:t>不提高的话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最多</a:t>
            </a:r>
            <a:r>
              <a:rPr lang="en-US" altLang="zh-CN" dirty="0" smtClean="0"/>
              <a:t>80</a:t>
            </a:r>
            <a:r>
              <a:rPr lang="zh-CN" altLang="en-US" dirty="0" smtClean="0"/>
              <a:t>分</a:t>
            </a:r>
            <a:r>
              <a:rPr lang="en-US" altLang="zh-CN" dirty="0" smtClean="0"/>
              <a:t>;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提高的话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超过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分则以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分计</a:t>
            </a:r>
            <a:r>
              <a:rPr lang="en-US" altLang="zh-CN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10 </a:t>
            </a:r>
            <a:r>
              <a:rPr lang="zh-CN" altLang="en-US" dirty="0" smtClean="0"/>
              <a:t>份考勤</a:t>
            </a:r>
            <a:r>
              <a:rPr lang="en-US" altLang="zh-CN" dirty="0" smtClean="0"/>
              <a:t>[</a:t>
            </a:r>
            <a:r>
              <a:rPr lang="zh-CN" altLang="en-US" dirty="0" smtClean="0"/>
              <a:t>随机的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次</a:t>
            </a:r>
            <a:r>
              <a:rPr lang="en-US" altLang="zh-CN" dirty="0" smtClean="0"/>
              <a:t>/16]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40 </a:t>
            </a:r>
            <a:r>
              <a:rPr lang="zh-CN" altLang="en-US" dirty="0" smtClean="0"/>
              <a:t>基本分</a:t>
            </a:r>
            <a:r>
              <a:rPr lang="en-US" altLang="zh-CN" dirty="0" smtClean="0"/>
              <a:t>[</a:t>
            </a:r>
            <a:r>
              <a:rPr lang="zh-CN" altLang="en-US" dirty="0" smtClean="0"/>
              <a:t>录像</a:t>
            </a:r>
            <a:r>
              <a:rPr lang="en-US" altLang="zh-CN" dirty="0" smtClean="0"/>
              <a:t>] – </a:t>
            </a:r>
            <a:r>
              <a:rPr lang="en-US" altLang="zh-CN" dirty="0" err="1" smtClean="0"/>
              <a:t>File</a:t>
            </a:r>
            <a:r>
              <a:rPr lang="en-US" altLang="zh-CN" baseline="0" dirty="0" err="1" smtClean="0"/>
              <a:t>+Index</a:t>
            </a:r>
            <a:r>
              <a:rPr lang="en-US" altLang="zh-CN" baseline="0" dirty="0" smtClean="0"/>
              <a:t> (</a:t>
            </a:r>
            <a:r>
              <a:rPr lang="zh-CN" altLang="en-US" baseline="0" dirty="0" smtClean="0"/>
              <a:t>非常大的数据</a:t>
            </a:r>
            <a:r>
              <a:rPr lang="en-US" altLang="zh-CN" baseline="0" dirty="0" smtClean="0"/>
              <a:t>), Simulate multiple users (threads with separate random 3 operations– read one record, update/increment/decrement, write back – </a:t>
            </a:r>
            <a:r>
              <a:rPr lang="zh-CN" altLang="en-US" baseline="0" dirty="0" smtClean="0"/>
              <a:t>显示应该正确的结果和实际的结果</a:t>
            </a:r>
            <a:r>
              <a:rPr lang="en-US" altLang="zh-CN" baseline="0" dirty="0" smtClean="0"/>
              <a:t>), </a:t>
            </a:r>
            <a:r>
              <a:rPr lang="zh-CN" altLang="en-US" baseline="0" dirty="0" smtClean="0"/>
              <a:t>编译器的例子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网上找一个类似</a:t>
            </a:r>
            <a:r>
              <a:rPr lang="en-US" altLang="zh-CN" baseline="0" dirty="0" smtClean="0"/>
              <a:t>SQL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调试通过</a:t>
            </a:r>
            <a:r>
              <a:rPr lang="en-US" altLang="zh-CN" baseline="0" dirty="0" smtClean="0"/>
              <a:t>), </a:t>
            </a:r>
            <a:r>
              <a:rPr lang="zh-CN" altLang="en-US" baseline="0" dirty="0" smtClean="0"/>
              <a:t>调试 </a:t>
            </a:r>
            <a:r>
              <a:rPr lang="en-US" altLang="zh-CN" baseline="0" dirty="0" smtClean="0"/>
              <a:t>HSQL[1. </a:t>
            </a:r>
            <a:r>
              <a:rPr lang="zh-CN" altLang="en-US" baseline="0" dirty="0" smtClean="0"/>
              <a:t>命令提示符加入</a:t>
            </a:r>
            <a:r>
              <a:rPr lang="en-US" altLang="zh-CN" baseline="0" dirty="0" smtClean="0"/>
              <a:t>BJTU</a:t>
            </a:r>
            <a:r>
              <a:rPr lang="zh-CN" altLang="en-US" baseline="0" dirty="0" smtClean="0"/>
              <a:t>的信息 </a:t>
            </a:r>
            <a:r>
              <a:rPr lang="en-US" altLang="zh-CN" baseline="0" dirty="0" smtClean="0"/>
              <a:t>- BJTU&gt;&gt; …(2); 2. SQL </a:t>
            </a:r>
            <a:r>
              <a:rPr lang="zh-CN" altLang="en-US" baseline="0" dirty="0" smtClean="0"/>
              <a:t>输入但 </a:t>
            </a:r>
            <a:r>
              <a:rPr lang="en-US" altLang="zh-CN" baseline="0" dirty="0" smtClean="0"/>
              <a:t>echo (3 pts); 3. </a:t>
            </a:r>
            <a:r>
              <a:rPr lang="zh-CN" altLang="en-US" baseline="0" dirty="0" smtClean="0"/>
              <a:t>得到一个简单的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SQL </a:t>
            </a:r>
            <a:r>
              <a:rPr lang="zh-CN" altLang="en-US" baseline="0" dirty="0" smtClean="0"/>
              <a:t>的解析树结构 </a:t>
            </a:r>
            <a:r>
              <a:rPr lang="en-US" altLang="zh-CN" baseline="0" dirty="0" smtClean="0"/>
              <a:t>(5 pts)]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30 </a:t>
            </a:r>
            <a:r>
              <a:rPr lang="zh-CN" altLang="en-US" dirty="0" smtClean="0"/>
              <a:t>项目分</a:t>
            </a:r>
            <a:r>
              <a:rPr lang="en-US" altLang="zh-CN" dirty="0" smtClean="0"/>
              <a:t>[JSP+HSQL – web-based applications][</a:t>
            </a:r>
            <a:r>
              <a:rPr lang="zh-CN" altLang="en-US" dirty="0" smtClean="0"/>
              <a:t>可合作</a:t>
            </a:r>
            <a:r>
              <a:rPr lang="en-US" altLang="zh-CN" dirty="0" smtClean="0"/>
              <a:t>][</a:t>
            </a:r>
            <a:r>
              <a:rPr lang="zh-CN" altLang="en-US" dirty="0" smtClean="0"/>
              <a:t>按比重给分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比如一位学生贡献</a:t>
            </a:r>
            <a:r>
              <a:rPr lang="en-US" altLang="zh-CN" dirty="0" smtClean="0"/>
              <a:t>(</a:t>
            </a:r>
            <a:r>
              <a:rPr lang="zh-CN" altLang="en-US" dirty="0" smtClean="0"/>
              <a:t>得在报告里体现</a:t>
            </a:r>
            <a:r>
              <a:rPr lang="en-US" altLang="zh-CN" dirty="0" smtClean="0"/>
              <a:t>)/</a:t>
            </a:r>
            <a:r>
              <a:rPr lang="zh-CN" altLang="en-US" dirty="0" smtClean="0"/>
              <a:t>讲清楚了</a:t>
            </a:r>
            <a:r>
              <a:rPr lang="en-US" altLang="zh-CN" dirty="0" smtClean="0"/>
              <a:t>60%, </a:t>
            </a:r>
            <a:r>
              <a:rPr lang="zh-CN" altLang="en-US" dirty="0" smtClean="0"/>
              <a:t>则得分 </a:t>
            </a:r>
            <a:r>
              <a:rPr lang="en-US" altLang="zh-CN" dirty="0" smtClean="0"/>
              <a:t>20*0.6=12] – </a:t>
            </a:r>
            <a:r>
              <a:rPr lang="zh-CN" altLang="en-US" dirty="0" smtClean="0"/>
              <a:t>学生完成 </a:t>
            </a:r>
            <a:r>
              <a:rPr lang="en-US" altLang="zh-CN" dirty="0" smtClean="0"/>
              <a:t>R.D.I.P [R+D=10, I=10, P=10](</a:t>
            </a:r>
            <a:r>
              <a:rPr lang="zh-CN" altLang="en-US" dirty="0" smtClean="0"/>
              <a:t>学生信息管理系统</a:t>
            </a:r>
            <a:r>
              <a:rPr lang="en-US" altLang="zh-CN" dirty="0" smtClean="0"/>
              <a:t>, …, </a:t>
            </a:r>
            <a:r>
              <a:rPr lang="zh-CN" altLang="en-US" dirty="0" smtClean="0"/>
              <a:t>或者 </a:t>
            </a:r>
            <a:r>
              <a:rPr lang="en-US" altLang="zh-CN" dirty="0" smtClean="0"/>
              <a:t>Android App </a:t>
            </a:r>
            <a:r>
              <a:rPr lang="zh-CN" altLang="en-US" dirty="0" smtClean="0"/>
              <a:t>等</a:t>
            </a:r>
            <a:r>
              <a:rPr lang="en-US" altLang="zh-CN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40</a:t>
            </a:r>
            <a:r>
              <a:rPr lang="zh-CN" altLang="en-US" dirty="0" smtClean="0"/>
              <a:t>分提高</a:t>
            </a:r>
            <a:r>
              <a:rPr lang="en-US" altLang="zh-CN" dirty="0" smtClean="0"/>
              <a:t>[</a:t>
            </a:r>
            <a:r>
              <a:rPr lang="zh-CN" altLang="en-US" dirty="0" smtClean="0"/>
              <a:t>可合作</a:t>
            </a:r>
            <a:r>
              <a:rPr lang="en-US" altLang="zh-CN" dirty="0" smtClean="0"/>
              <a:t>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Transaction </a:t>
            </a:r>
            <a:r>
              <a:rPr lang="zh-CN" altLang="en-US" baseline="0" dirty="0" smtClean="0"/>
              <a:t>机制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锁机制的实现</a:t>
            </a:r>
            <a:r>
              <a:rPr lang="en-US" altLang="zh-CN" baseline="0" dirty="0" smtClean="0"/>
              <a:t>, MVCC</a:t>
            </a:r>
            <a:r>
              <a:rPr lang="zh-CN" altLang="en-US" baseline="0" dirty="0" smtClean="0"/>
              <a:t>机制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SQL </a:t>
            </a:r>
            <a:r>
              <a:rPr lang="zh-CN" altLang="en-US" baseline="0" dirty="0" smtClean="0"/>
              <a:t>的从翻译到执行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优化</a:t>
            </a:r>
            <a:r>
              <a:rPr lang="en-US" altLang="zh-CN" baseline="0" dirty="0" smtClean="0"/>
              <a:t>?)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尝试互助学习</a:t>
            </a:r>
            <a:r>
              <a:rPr lang="en-US" altLang="zh-CN" dirty="0" smtClean="0"/>
              <a:t>[Help-each-other style]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你可以问你的同学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甚至是得到他们的代码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在视频中 </a:t>
            </a:r>
            <a:r>
              <a:rPr lang="en-US" altLang="zh-CN" baseline="0" dirty="0" smtClean="0"/>
              <a:t>(1) </a:t>
            </a:r>
            <a:r>
              <a:rPr lang="zh-CN" altLang="en-US" baseline="0" dirty="0" smtClean="0"/>
              <a:t>必须从头敲代码</a:t>
            </a:r>
            <a:r>
              <a:rPr lang="en-US" altLang="zh-CN" baseline="0" dirty="0" smtClean="0"/>
              <a:t>; (2) </a:t>
            </a:r>
            <a:r>
              <a:rPr lang="zh-CN" altLang="en-US" baseline="0" dirty="0" smtClean="0"/>
              <a:t>配的解说要说的通</a:t>
            </a:r>
            <a:r>
              <a:rPr lang="en-US" altLang="zh-CN" baseline="0" dirty="0" smtClean="0"/>
              <a:t>; (3) </a:t>
            </a:r>
            <a:r>
              <a:rPr lang="zh-CN" altLang="en-US" baseline="0" dirty="0" smtClean="0"/>
              <a:t>最重要的是我会提问 </a:t>
            </a:r>
            <a:r>
              <a:rPr lang="en-US" altLang="zh-CN" baseline="0" dirty="0" smtClean="0">
                <a:sym typeface="Wingdings" panose="05000000000000000000" pitchFamily="2" charset="2"/>
              </a:rPr>
              <a:t>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R.D.I.P means Requirement analysis, Design, Implementation and Presentation.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46D11-4355-4D4E-AE2A-D9D6036073E5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46D11-4355-4D4E-AE2A-D9D6036073E5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46D11-4355-4D4E-AE2A-D9D6036073E5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31B97E-1BF2-4453-8635-C4303C8D4360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cs typeface="Times New Roman" pitchFamily="18" charset="0"/>
              </a:rPr>
              <a:t/>
            </a:r>
            <a:br>
              <a:rPr lang="en-US" altLang="zh-CN" smtClean="0">
                <a:cs typeface="Times New Roman" pitchFamily="18" charset="0"/>
              </a:rPr>
            </a:b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63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I also want to write a book on OS. I really hope that you guys could help me. You can ask me questions which I may not know yet. You can send me  </a:t>
            </a:r>
          </a:p>
          <a:p>
            <a:r>
              <a:rPr lang="en-US" altLang="zh-CN" smtClean="0"/>
              <a:t>-- [2012</a:t>
            </a:r>
            <a:r>
              <a:rPr lang="zh-CN" altLang="en-US" smtClean="0"/>
              <a:t>年</a:t>
            </a:r>
            <a:r>
              <a:rPr lang="en-US" altLang="zh-CN" smtClean="0"/>
              <a:t>8</a:t>
            </a:r>
            <a:r>
              <a:rPr lang="zh-CN" altLang="en-US" smtClean="0"/>
              <a:t>月</a:t>
            </a:r>
            <a:r>
              <a:rPr lang="en-US" altLang="zh-CN" smtClean="0"/>
              <a:t>5</a:t>
            </a:r>
            <a:r>
              <a:rPr lang="zh-CN" altLang="en-US" smtClean="0"/>
              <a:t>日</a:t>
            </a:r>
            <a:r>
              <a:rPr lang="en-US" altLang="zh-CN" smtClean="0"/>
              <a:t>11:13:08]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59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04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Sorry for the smoke fog (??)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4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By showing here, it means you have to learn and improve</a:t>
            </a:r>
            <a:r>
              <a:rPr lang="en-US" altLang="zh-CN" baseline="0" dirty="0" smtClean="0"/>
              <a:t> the skills by yourself! Never forget this! </a:t>
            </a:r>
          </a:p>
          <a:p>
            <a:r>
              <a:rPr lang="en-US" altLang="zh-CN" baseline="0" dirty="0" smtClean="0"/>
              <a:t>Under the background like China, some students may think their responsibilities have been DONE once they entered universities.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Do you know the difference between “make a life / life making” and “make a living/ living making”? </a:t>
            </a:r>
          </a:p>
          <a:p>
            <a:r>
              <a:rPr lang="en-US" altLang="zh-CN" baseline="0" dirty="0" smtClean="0"/>
              <a:t>“”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9068C-92D3-4379-B60A-14945BBBB11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4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40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Do you remember interpreter?? – the difference between compiler and interpreter?</a:t>
            </a:r>
          </a:p>
          <a:p>
            <a:r>
              <a:rPr lang="en-US" altLang="zh-CN" smtClean="0"/>
              <a:t>Compiler theory is very complicated.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1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Following the convention in</a:t>
            </a:r>
            <a:r>
              <a:rPr lang="en-US" altLang="zh-CN" baseline="0" dirty="0" smtClean="0"/>
              <a:t> my class, I’ll share one picture during my winter holiday so that we can be familiar soon. This is taken in Cheng Du, Si </a:t>
            </a:r>
            <a:r>
              <a:rPr lang="en-US" altLang="zh-CN" baseline="0" dirty="0" err="1" smtClean="0"/>
              <a:t>Chuan</a:t>
            </a:r>
            <a:r>
              <a:rPr lang="en-US" altLang="zh-CN" baseline="0" dirty="0" smtClean="0"/>
              <a:t> Province. </a:t>
            </a:r>
          </a:p>
          <a:p>
            <a:r>
              <a:rPr lang="en-US" altLang="zh-CN" baseline="0" dirty="0" smtClean="0"/>
              <a:t>“</a:t>
            </a:r>
            <a:r>
              <a:rPr lang="zh-CN" altLang="en-US" baseline="0" dirty="0" smtClean="0"/>
              <a:t>少不入川</a:t>
            </a:r>
            <a:r>
              <a:rPr lang="en-US" altLang="zh-CN" baseline="0" dirty="0" smtClean="0"/>
              <a:t>”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Do you remember interpreter?? – the difference between compiler and interpreter?</a:t>
            </a:r>
          </a:p>
          <a:p>
            <a:r>
              <a:rPr lang="en-US" altLang="zh-CN" smtClean="0"/>
              <a:t>Compiler theory is very complicated.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1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The Von-Neumann architecture is an architecture for constructing actual computers (which implement what the Turing machine describes theoretically).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22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38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76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7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92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The hardware—the central processing unit (CPU), the memory, and the input/output (I/O) devices—provides the basic computing resources for the system. </a:t>
            </a:r>
          </a:p>
          <a:p>
            <a:endParaRPr lang="en-US" altLang="zh-CN" smtClean="0"/>
          </a:p>
          <a:p>
            <a:r>
              <a:rPr lang="en-US" altLang="zh-CN" smtClean="0"/>
              <a:t>The application programs—such as word  processors, spreadsheets, compilers, and Web browsers—define the ways in which these resources are used to solve users’ computing problems. </a:t>
            </a:r>
          </a:p>
          <a:p>
            <a:endParaRPr lang="en-US" altLang="zh-CN" smtClean="0"/>
          </a:p>
          <a:p>
            <a:r>
              <a:rPr lang="en-US" altLang="zh-CN" smtClean="0"/>
              <a:t>The operating system controls the hardware and coordinates its use among the various application programs for the various users.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23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The hardware—the central processing unit (CPU), the memory, and the input/output (I/O) devices—provides the basic computing resources for the system. </a:t>
            </a:r>
          </a:p>
          <a:p>
            <a:endParaRPr lang="en-US" altLang="zh-CN" smtClean="0"/>
          </a:p>
          <a:p>
            <a:r>
              <a:rPr lang="en-US" altLang="zh-CN" smtClean="0"/>
              <a:t>The application programs—such as word  processors, spreadsheets, compilers, and Web browsers—define the ways in which these resources are used to solve users’ computing problems. </a:t>
            </a:r>
          </a:p>
          <a:p>
            <a:endParaRPr lang="en-US" altLang="zh-CN" smtClean="0"/>
          </a:p>
          <a:p>
            <a:r>
              <a:rPr lang="en-US" altLang="zh-CN" smtClean="0"/>
              <a:t>The operating system controls the hardware and coordinates its use among the various application programs for the various users.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66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7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However, that program could not directly communicate with</a:t>
            </a:r>
            <a:r>
              <a:rPr lang="en-US" altLang="zh-CN" baseline="0" dirty="0" smtClean="0"/>
              <a:t> user’s input at all – still based on the OS. OS acts as the “</a:t>
            </a:r>
            <a:r>
              <a:rPr lang="en-US" altLang="zh-CN" baseline="0" dirty="0" err="1" smtClean="0"/>
              <a:t>intermediator</a:t>
            </a:r>
            <a:r>
              <a:rPr lang="en-US" altLang="zh-CN" baseline="0" smtClean="0"/>
              <a:t>”.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4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[2014-02-26 21:27@</a:t>
            </a:r>
            <a:r>
              <a:rPr lang="zh-CN" altLang="en-US" smtClean="0"/>
              <a:t>西门之外</a:t>
            </a:r>
            <a:r>
              <a:rPr lang="en-US" altLang="zh-CN" smtClean="0"/>
              <a:t>]</a:t>
            </a:r>
          </a:p>
          <a:p>
            <a:r>
              <a:rPr lang="en-US" altLang="zh-CN" smtClean="0"/>
              <a:t>According to the your experience of programming from those previous courses, I hope you could understand the skill to cope with the resources. That is, we construct corresponding modules for those resources – the libraries of functions. Therefore, we have three modules in modern OS: Process management module, Memory management module and Device management.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69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48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298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0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08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研究生计分</a:t>
            </a:r>
            <a:r>
              <a:rPr lang="en-US" altLang="zh-CN" smtClean="0"/>
              <a:t>: 5</a:t>
            </a:r>
            <a:r>
              <a:rPr lang="zh-CN" altLang="en-US" smtClean="0"/>
              <a:t>个作业 </a:t>
            </a:r>
            <a:r>
              <a:rPr lang="en-US" altLang="zh-CN" smtClean="0"/>
              <a:t>(50), 4</a:t>
            </a:r>
            <a:r>
              <a:rPr lang="zh-CN" altLang="en-US" smtClean="0"/>
              <a:t>个项目 </a:t>
            </a:r>
            <a:r>
              <a:rPr lang="en-US" altLang="zh-CN" smtClean="0"/>
              <a:t>(40: framework, CPU scheduling, page replacement, disk scheduling), bonus (10) – 2012</a:t>
            </a:r>
            <a:r>
              <a:rPr lang="zh-CN" altLang="en-US" smtClean="0"/>
              <a:t>年</a:t>
            </a:r>
            <a:r>
              <a:rPr lang="en-US" altLang="zh-CN" smtClean="0"/>
              <a:t>8</a:t>
            </a:r>
            <a:r>
              <a:rPr lang="zh-CN" altLang="en-US" smtClean="0"/>
              <a:t>月</a:t>
            </a:r>
            <a:r>
              <a:rPr lang="en-US" altLang="zh-CN" smtClean="0"/>
              <a:t>5</a:t>
            </a:r>
            <a:r>
              <a:rPr lang="zh-CN" altLang="en-US" smtClean="0"/>
              <a:t>日</a:t>
            </a:r>
            <a:r>
              <a:rPr lang="en-US" altLang="zh-CN" smtClean="0"/>
              <a:t>10:48:22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9DFD-E049-41C8-9D80-6609E094B18C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090874" cy="365125"/>
          </a:xfrm>
        </p:spPr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E1C9-E2BC-4555-94DF-5B3D76BB11F2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800D-8007-4A42-8AFE-42B1E43873E5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0DA2-23BF-4369-8E4F-51B43FB283BE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5852" cy="6858000"/>
          </a:xfrm>
          <a:solidFill>
            <a:schemeClr val="bg1">
              <a:lumMod val="75000"/>
            </a:schemeClr>
          </a:solidFill>
        </p:spPr>
        <p:txBody>
          <a:bodyPr vert="vert270" anchor="ctr"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66830" y="6356350"/>
            <a:ext cx="1276344" cy="365125"/>
          </a:xfrm>
        </p:spPr>
        <p:txBody>
          <a:bodyPr/>
          <a:lstStyle/>
          <a:p>
            <a:fld id="{2C99A850-D7B3-44EC-AB75-386F09793F9A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5852" y="571480"/>
            <a:ext cx="7572396" cy="5197493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A70A-5381-4927-AA32-194D970F23E6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569D-0367-4BD3-ABA5-A6E1EE728C10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87B-E294-429F-A377-C8F9E0F86FE1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D07E-5211-4861-9CA3-F1AF1C027FCC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9851-7C59-4E70-ABC6-7EFF4AB29B25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EC77-93FC-4FA4-9E4A-7A975A0DE331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3D3A-D115-48AF-8B80-86798A4100B9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2910-E0EA-4DA2-9850-417E7EC86851}" type="datetime1">
              <a:rPr lang="zh-CN" altLang="en-US" smtClean="0"/>
              <a:pPr/>
              <a:t>2017/2/28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090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hsqldb.org/web/hsqlPerformance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sqldb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hyperlink" Target="ftp://202.205.101.18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hyperlink" Target="http://www.google.com.hk/" TargetMode="External"/><Relationship Id="rId4" Type="http://schemas.openxmlformats.org/officeDocument/2006/relationships/hyperlink" Target="http://www.goog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3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10" Type="http://schemas.openxmlformats.org/officeDocument/2006/relationships/image" Target="../media/image37.gif"/><Relationship Id="rId4" Type="http://schemas.openxmlformats.org/officeDocument/2006/relationships/image" Target="../media/image40.png"/><Relationship Id="rId9" Type="http://schemas.openxmlformats.org/officeDocument/2006/relationships/image" Target="../media/image4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hyperlink" Target="ftp://202.205.101.184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6" Type="http://schemas.openxmlformats.org/officeDocument/2006/relationships/image" Target="../media/image58.jpe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3"/>
          </a:solidFill>
        </p:spPr>
        <p:txBody>
          <a:bodyPr/>
          <a:lstStyle/>
          <a:p>
            <a:r>
              <a:rPr lang="en-US" altLang="zh-CN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Operating system</a:t>
            </a:r>
            <a:endParaRPr lang="zh-CN" alt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95708"/>
            <a:ext cx="8001056" cy="1752600"/>
          </a:xfrm>
        </p:spPr>
        <p:txBody>
          <a:bodyPr/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Part I: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2517" y="4572008"/>
            <a:ext cx="3948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By </a:t>
            </a:r>
            <a:r>
              <a:rPr lang="en-US" altLang="zh-CN" sz="2800" b="1" dirty="0" smtClean="0"/>
              <a:t>KONG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LingBo</a:t>
            </a:r>
            <a:r>
              <a:rPr lang="en-US" altLang="zh-CN" sz="2800" dirty="0" smtClean="0"/>
              <a:t> (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孔令波</a:t>
            </a:r>
            <a:r>
              <a:rPr lang="en-US" altLang="zh-CN" sz="2800" dirty="0" smtClean="0"/>
              <a:t>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 earn the bonus?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686800" cy="5072098"/>
          </a:xfrm>
        </p:spPr>
        <p:txBody>
          <a:bodyPr>
            <a:normAutofit/>
          </a:bodyPr>
          <a:lstStyle/>
          <a:p>
            <a:r>
              <a:rPr lang="en-US" altLang="zh-CN" b="1" u="sng" dirty="0" smtClean="0"/>
              <a:t>Attend all the classes </a:t>
            </a:r>
            <a:r>
              <a:rPr lang="en-US" altLang="zh-CN" dirty="0" smtClean="0"/>
              <a:t>(5 random checks)</a:t>
            </a:r>
          </a:p>
          <a:p>
            <a:r>
              <a:rPr lang="en-US" altLang="zh-CN" dirty="0" smtClean="0"/>
              <a:t>Help me to ameliorate this course</a:t>
            </a:r>
          </a:p>
          <a:p>
            <a:pPr lvl="1"/>
            <a:r>
              <a:rPr lang="en-US" altLang="zh-CN" dirty="0" smtClean="0"/>
              <a:t>Good advices</a:t>
            </a:r>
          </a:p>
          <a:p>
            <a:pPr lvl="1"/>
            <a:r>
              <a:rPr lang="en-US" altLang="zh-CN" dirty="0" smtClean="0"/>
              <a:t>To find some special pictures (</a:t>
            </a:r>
            <a:r>
              <a:rPr lang="en-US" altLang="zh-CN" sz="2400" dirty="0" smtClean="0"/>
              <a:t>Norman E. Gibbs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To download the similar courses (in English) with better slides &amp; materials (say why)</a:t>
            </a:r>
          </a:p>
          <a:p>
            <a:pPr lvl="1"/>
            <a:r>
              <a:rPr lang="en-US" altLang="zh-CN" dirty="0" smtClean="0"/>
              <a:t>etc. 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Part I  Introduction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77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Examination for </a:t>
            </a:r>
            <a:r>
              <a:rPr lang="en-US" altLang="zh-CN" sz="6000" b="1" u="sng" dirty="0" smtClean="0"/>
              <a:t>Training part</a:t>
            </a:r>
            <a:endParaRPr lang="zh-CN" alt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929718" cy="566925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100 pts </a:t>
            </a:r>
          </a:p>
          <a:p>
            <a:pPr lvl="1"/>
            <a:r>
              <a:rPr lang="en-US" altLang="zh-CN" sz="3200" b="1" dirty="0">
                <a:solidFill>
                  <a:srgbClr val="FF0000"/>
                </a:solidFill>
              </a:rPr>
              <a:t>Bonus (10)</a:t>
            </a:r>
          </a:p>
          <a:p>
            <a:pPr lvl="2"/>
            <a:r>
              <a:rPr lang="en-US" altLang="zh-CN" sz="2800" b="1" dirty="0"/>
              <a:t>5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chances</a:t>
            </a:r>
            <a:endParaRPr lang="en-US" altLang="zh-CN" sz="2800" dirty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Basic checkpoints (40)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File + Index for large data management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Simulate multiple users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Try a Syntax parsing example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2800" b="1" dirty="0" smtClean="0"/>
              <a:t>Debug </a:t>
            </a:r>
            <a:r>
              <a:rPr lang="en-US" altLang="zh-CN" sz="2800" b="1" dirty="0" err="1" smtClean="0"/>
              <a:t>HyperSQL</a:t>
            </a:r>
            <a:endParaRPr lang="en-US" altLang="zh-CN" sz="2800" b="1" dirty="0" smtClean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1 final Web-based application project (30) </a:t>
            </a:r>
          </a:p>
          <a:p>
            <a:pPr lvl="2"/>
            <a:r>
              <a:rPr lang="en-US" altLang="zh-CN" sz="3800" b="1" dirty="0" smtClean="0">
                <a:solidFill>
                  <a:srgbClr val="7030A0"/>
                </a:solidFill>
              </a:rPr>
              <a:t>Java/</a:t>
            </a:r>
            <a:r>
              <a:rPr lang="en-US" altLang="zh-CN" sz="3800" b="1" dirty="0" err="1" smtClean="0">
                <a:solidFill>
                  <a:srgbClr val="7030A0"/>
                </a:solidFill>
              </a:rPr>
              <a:t>JSP+HyperSQL</a:t>
            </a:r>
            <a:r>
              <a:rPr lang="en-US" altLang="zh-CN" sz="3800" b="1" dirty="0" smtClean="0"/>
              <a:t> </a:t>
            </a:r>
            <a:r>
              <a:rPr lang="en-US" altLang="zh-CN" sz="2800" b="1" dirty="0" smtClean="0"/>
              <a:t>or C/C++ - R.D.I.P</a:t>
            </a:r>
          </a:p>
          <a:p>
            <a:pPr lvl="1"/>
            <a:r>
              <a:rPr lang="en-US" altLang="zh-CN" sz="3900" b="1" u="sng" dirty="0" smtClean="0">
                <a:solidFill>
                  <a:srgbClr val="FF0000"/>
                </a:solidFill>
              </a:rPr>
              <a:t>Advanced</a:t>
            </a:r>
            <a:r>
              <a:rPr lang="en-US" altLang="zh-CN" sz="3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checkpoints (40</a:t>
            </a:r>
            <a:r>
              <a:rPr lang="en-US" altLang="zh-CN" sz="3200" b="1" dirty="0">
                <a:solidFill>
                  <a:srgbClr val="FF0000"/>
                </a:solidFill>
              </a:rPr>
              <a:t>) </a:t>
            </a:r>
          </a:p>
          <a:p>
            <a:pPr lvl="2"/>
            <a:r>
              <a:rPr lang="en-US" altLang="zh-CN" sz="2800" b="1" dirty="0" smtClean="0"/>
              <a:t>Understanding [transaction mechanism]/[SQL execution] in </a:t>
            </a:r>
            <a:r>
              <a:rPr lang="en-US" altLang="zh-CN" sz="2800" b="1" dirty="0" err="1" smtClean="0"/>
              <a:t>HyperSQL</a:t>
            </a:r>
            <a:endParaRPr lang="en-US" altLang="zh-CN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4805874" y="1090373"/>
            <a:ext cx="4608512" cy="22045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More details later in practice part</a:t>
            </a:r>
            <a:endParaRPr lang="zh-CN" altLang="en-US" sz="36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5385590"/>
            <a:ext cx="914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0183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HyperSQL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hlinkClick r:id="rId2"/>
              </a:rPr>
              <a:t>http</a:t>
            </a:r>
            <a:r>
              <a:rPr lang="en-US" altLang="zh-CN" sz="2800" dirty="0">
                <a:hlinkClick r:id="rId2"/>
              </a:rPr>
              <a:t>://</a:t>
            </a:r>
            <a:r>
              <a:rPr lang="en-US" altLang="zh-CN" sz="2800" dirty="0" smtClean="0">
                <a:hlinkClick r:id="rId2"/>
              </a:rPr>
              <a:t>www.hsqldb.org/web/hsqlPerformance.html</a:t>
            </a:r>
            <a:endParaRPr lang="en-US" altLang="zh-CN" sz="2800" dirty="0" smtClean="0"/>
          </a:p>
          <a:p>
            <a:pPr lvl="1"/>
            <a:r>
              <a:rPr lang="en-US" altLang="zh-CN" dirty="0" err="1"/>
              <a:t>HyperSQL</a:t>
            </a:r>
            <a:r>
              <a:rPr lang="en-US" altLang="zh-CN" dirty="0"/>
              <a:t> has multiple deployment and persistence options which influence its performance.</a:t>
            </a:r>
          </a:p>
          <a:p>
            <a:pPr lvl="2"/>
            <a:r>
              <a:rPr lang="en-US" altLang="zh-CN" dirty="0"/>
              <a:t>The table type, </a:t>
            </a:r>
            <a:r>
              <a:rPr lang="en-US" altLang="zh-CN" b="1" dirty="0"/>
              <a:t>MEMORY</a:t>
            </a:r>
            <a:r>
              <a:rPr lang="en-US" altLang="zh-CN" dirty="0"/>
              <a:t>, </a:t>
            </a:r>
            <a:r>
              <a:rPr lang="en-US" altLang="zh-CN" b="1" dirty="0"/>
              <a:t>CACHED</a:t>
            </a:r>
            <a:r>
              <a:rPr lang="en-US" altLang="zh-CN" dirty="0"/>
              <a:t> or </a:t>
            </a:r>
            <a:r>
              <a:rPr lang="en-US" altLang="zh-CN" b="1" dirty="0"/>
              <a:t>TEXT</a:t>
            </a:r>
            <a:r>
              <a:rPr lang="en-US" altLang="zh-CN" dirty="0"/>
              <a:t>, indicates how the table row data is stored and accessed by the database </a:t>
            </a:r>
            <a:r>
              <a:rPr lang="en-US" altLang="zh-CN" dirty="0" smtClean="0"/>
              <a:t>engine.</a:t>
            </a:r>
          </a:p>
          <a:p>
            <a:pPr lvl="1"/>
            <a:r>
              <a:rPr lang="en-US" altLang="zh-CN" dirty="0" err="1"/>
              <a:t>HyperSQL</a:t>
            </a:r>
            <a:r>
              <a:rPr lang="en-US" altLang="zh-CN" dirty="0"/>
              <a:t> supports </a:t>
            </a:r>
            <a:r>
              <a:rPr lang="en-US" altLang="zh-CN" b="1" dirty="0"/>
              <a:t>MVCC</a:t>
            </a:r>
            <a:r>
              <a:rPr lang="en-US" altLang="zh-CN" dirty="0"/>
              <a:t> </a:t>
            </a:r>
            <a:r>
              <a:rPr lang="en-US" altLang="zh-CN" dirty="0" smtClean="0"/>
              <a:t>(Multi-Version Concurrency Control</a:t>
            </a:r>
            <a:r>
              <a:rPr lang="en-US" altLang="zh-CN" dirty="0"/>
              <a:t>) and </a:t>
            </a:r>
            <a:r>
              <a:rPr lang="en-US" altLang="zh-CN" b="1" dirty="0"/>
              <a:t>two phased locking </a:t>
            </a:r>
            <a:r>
              <a:rPr lang="en-US" altLang="zh-CN" dirty="0"/>
              <a:t>transaction models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HSQLDB is the only SQL open source database that supports a dedicated </a:t>
            </a:r>
            <a:r>
              <a:rPr lang="en-US" altLang="zh-CN" b="1" dirty="0"/>
              <a:t>LOB</a:t>
            </a:r>
            <a:r>
              <a:rPr lang="en-US" altLang="zh-CN" dirty="0"/>
              <a:t> </a:t>
            </a:r>
            <a:r>
              <a:rPr lang="en-US" altLang="zh-CN" dirty="0" smtClean="0"/>
              <a:t>(Large </a:t>
            </a:r>
            <a:r>
              <a:rPr lang="en-US" altLang="zh-CN" dirty="0" err="1" smtClean="0"/>
              <a:t>OBject</a:t>
            </a:r>
            <a:r>
              <a:rPr lang="en-US" altLang="zh-CN" dirty="0" smtClean="0"/>
              <a:t>) store .</a:t>
            </a:r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08" y="-4259"/>
            <a:ext cx="3060848" cy="102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783182" y="476672"/>
            <a:ext cx="196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http://hsqldb.org/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7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642918"/>
            <a:ext cx="7215238" cy="51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 smtClean="0"/>
              <a:t>No Cheating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7" name="&quot;No&quot; Symbol 6"/>
          <p:cNvSpPr/>
          <p:nvPr/>
        </p:nvSpPr>
        <p:spPr>
          <a:xfrm>
            <a:off x="4214810" y="1000108"/>
            <a:ext cx="4286280" cy="428628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5918" y="5715016"/>
            <a:ext cx="735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Even </a:t>
            </a:r>
            <a:r>
              <a:rPr lang="en-US" altLang="zh-CN" sz="2800" b="1" cap="small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Failing 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is better than </a:t>
            </a:r>
            <a:r>
              <a:rPr lang="en-US" altLang="zh-CN" sz="2800" b="1" cap="small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Cheating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！</a:t>
            </a:r>
            <a:endParaRPr lang="zh-CN" altLang="en-US" sz="28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 rot="20700000">
            <a:off x="1409133" y="2356731"/>
            <a:ext cx="189654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600" b="1" cap="small" dirty="0" smtClean="0">
                <a:solidFill>
                  <a:srgbClr val="FF0000"/>
                </a:solidFill>
              </a:rPr>
              <a:t>Cheating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55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>
                <a:ea typeface="宋体" charset="-122"/>
              </a:rPr>
              <a:t>Your </a:t>
            </a:r>
            <a:r>
              <a:rPr lang="en-US" altLang="zh-CN" b="1" u="sng" cap="small" dirty="0" smtClean="0">
                <a:ea typeface="宋体" charset="-122"/>
              </a:rPr>
              <a:t>Responsibilities</a:t>
            </a:r>
            <a:r>
              <a:rPr lang="en-US" altLang="zh-CN" dirty="0" smtClean="0">
                <a:ea typeface="宋体" charset="-122"/>
              </a:rPr>
              <a:t>!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65"/>
            <a:ext cx="8686800" cy="51260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cap="small" dirty="0" smtClean="0">
                <a:solidFill>
                  <a:srgbClr val="FF0000"/>
                </a:solidFill>
                <a:ea typeface="宋体" charset="-122"/>
              </a:rPr>
              <a:t>Attend all the classes</a:t>
            </a:r>
            <a:r>
              <a:rPr lang="en-US" altLang="zh-CN" dirty="0" smtClean="0">
                <a:ea typeface="宋体" charset="-122"/>
              </a:rPr>
              <a:t>!!!</a:t>
            </a:r>
          </a:p>
        </p:txBody>
      </p:sp>
      <p:pic>
        <p:nvPicPr>
          <p:cNvPr id="490500" name="Picture 4" descr="http://storycartoons.com/big/gang_trua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3"/>
            <a:ext cx="7632848" cy="49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15616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http://giancarlomilanesi.fastpage.name/highschooltruancy/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4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>
                <a:ea typeface="宋体" charset="-122"/>
              </a:rPr>
              <a:t>Your Responsibilities</a:t>
            </a:r>
            <a:r>
              <a:rPr lang="en-US" altLang="zh-CN" dirty="0">
                <a:ea typeface="宋体" charset="-122"/>
              </a:rPr>
              <a:t>!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65"/>
            <a:ext cx="8686800" cy="51260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cap="small" dirty="0" smtClean="0">
                <a:solidFill>
                  <a:srgbClr val="0070C0"/>
                </a:solidFill>
                <a:ea typeface="宋体" charset="-122"/>
              </a:rPr>
              <a:t>Close </a:t>
            </a:r>
            <a:r>
              <a:rPr lang="en-US" altLang="zh-CN" b="1" cap="small" dirty="0">
                <a:solidFill>
                  <a:srgbClr val="0070C0"/>
                </a:solidFill>
                <a:ea typeface="宋体" charset="-122"/>
              </a:rPr>
              <a:t>your laptop </a:t>
            </a:r>
            <a:r>
              <a:rPr lang="en-US" altLang="zh-CN" b="1" cap="small" dirty="0">
                <a:ea typeface="宋体" charset="-122"/>
              </a:rPr>
              <a:t>if you could not answer my </a:t>
            </a:r>
            <a:r>
              <a:rPr lang="en-US" altLang="zh-CN" b="1" cap="small" dirty="0" smtClean="0">
                <a:solidFill>
                  <a:srgbClr val="FF0000"/>
                </a:solidFill>
                <a:ea typeface="宋体" charset="-122"/>
              </a:rPr>
              <a:t>IN-CLASS</a:t>
            </a:r>
            <a:r>
              <a:rPr lang="en-US" altLang="zh-CN" b="1" cap="small" dirty="0" smtClean="0">
                <a:ea typeface="宋体" charset="-122"/>
              </a:rPr>
              <a:t> questions</a:t>
            </a:r>
            <a:endParaRPr lang="en-US" altLang="zh-CN" b="1" cap="small" dirty="0"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charset="-122"/>
            </a:endParaRPr>
          </a:p>
        </p:txBody>
      </p:sp>
      <p:pic>
        <p:nvPicPr>
          <p:cNvPr id="491522" name="Picture 2" descr="To Step Away From My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76" y="2234895"/>
            <a:ext cx="5176024" cy="388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458193" y="1698017"/>
            <a:ext cx="46622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http://stay-away-from-internet-is-impossible-funny-cartoon.funnyfunny12.no-ip.org/?q=keep%20away%20from%20computer%20cartoon|||</a:t>
            </a:r>
            <a:endParaRPr lang="zh-CN" altLang="en-US" sz="1100" dirty="0"/>
          </a:p>
        </p:txBody>
      </p:sp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6" y="3092771"/>
            <a:ext cx="38481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26" name="Picture 6" descr="C:\Users\mlinking\Pictures\OS-00-Laptop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46" y="3137618"/>
            <a:ext cx="1492546" cy="131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66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cap="small" dirty="0">
                <a:ea typeface="宋体" charset="-122"/>
              </a:rPr>
              <a:t>Your Responsibilities</a:t>
            </a:r>
            <a:r>
              <a:rPr lang="en-US" altLang="zh-CN" dirty="0">
                <a:ea typeface="宋体" charset="-122"/>
              </a:rPr>
              <a:t>!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65"/>
            <a:ext cx="8686800" cy="51260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Hand in </a:t>
            </a:r>
            <a:r>
              <a:rPr lang="en-US" altLang="zh-CN" dirty="0">
                <a:ea typeface="宋体" charset="-122"/>
              </a:rPr>
              <a:t>your </a:t>
            </a:r>
            <a:r>
              <a:rPr lang="en-US" altLang="zh-CN" b="1" dirty="0">
                <a:solidFill>
                  <a:srgbClr val="0070C0"/>
                </a:solidFill>
                <a:ea typeface="宋体" charset="-122"/>
              </a:rPr>
              <a:t>assignments</a:t>
            </a:r>
            <a:r>
              <a:rPr lang="en-US" altLang="zh-CN" dirty="0">
                <a:ea typeface="宋体" charset="-122"/>
              </a:rPr>
              <a:t> on </a:t>
            </a:r>
            <a:r>
              <a:rPr lang="en-US" altLang="zh-CN" dirty="0" smtClean="0">
                <a:ea typeface="宋体" charset="-122"/>
              </a:rPr>
              <a:t>time</a:t>
            </a:r>
          </a:p>
          <a:p>
            <a:pPr>
              <a:lnSpc>
                <a:spcPct val="90000"/>
              </a:lnSpc>
            </a:pPr>
            <a:r>
              <a:rPr lang="en-US" altLang="zh-CN" b="1" u="sng" dirty="0" smtClean="0">
                <a:solidFill>
                  <a:srgbClr val="FF0000"/>
                </a:solidFill>
                <a:ea typeface="宋体" charset="-122"/>
              </a:rPr>
              <a:t>Uphold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academic </a:t>
            </a:r>
            <a:r>
              <a:rPr lang="en-US" altLang="zh-CN" b="1" dirty="0">
                <a:solidFill>
                  <a:srgbClr val="0070C0"/>
                </a:solidFill>
                <a:ea typeface="宋体" charset="-122"/>
              </a:rPr>
              <a:t>honesty 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charset="-122"/>
            </a:endParaRPr>
          </a:p>
        </p:txBody>
      </p:sp>
      <p:pic>
        <p:nvPicPr>
          <p:cNvPr id="492548" name="Picture 4" descr="http://www.gaston.k12.nc.us/schools/highland/faculty/jsedwards/PublishingImages/Do%20your%20home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98" y="2581439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2546" name="Picture 2" descr="http://www.tarleton.edu/judicial/integrity/images/untitled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03887"/>
            <a:ext cx="4618888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04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7166"/>
            <a:ext cx="8229600" cy="762000"/>
          </a:xfrm>
        </p:spPr>
        <p:txBody>
          <a:bodyPr/>
          <a:lstStyle/>
          <a:p>
            <a:r>
              <a:rPr lang="en-US" altLang="zh-CN" dirty="0"/>
              <a:t>Help Available</a:t>
            </a:r>
          </a:p>
        </p:txBody>
      </p:sp>
      <p:sp>
        <p:nvSpPr>
          <p:cNvPr id="105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1152525"/>
            <a:ext cx="8763000" cy="493871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b="1" dirty="0" smtClean="0"/>
              <a:t>Me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b="1" dirty="0" smtClean="0"/>
              <a:t>Come to my office</a:t>
            </a:r>
            <a:r>
              <a:rPr lang="en-US" altLang="zh-CN" dirty="0" smtClean="0"/>
              <a:t> (when necessary)</a:t>
            </a:r>
            <a:endParaRPr lang="en-US" altLang="zh-CN" dirty="0"/>
          </a:p>
          <a:p>
            <a:pPr lvl="2">
              <a:lnSpc>
                <a:spcPct val="90000"/>
              </a:lnSpc>
            </a:pPr>
            <a:r>
              <a:rPr lang="en-US" altLang="zh-CN" dirty="0"/>
              <a:t>Always available by email, if I don</a:t>
            </a:r>
            <a:r>
              <a:rPr lang="en-US" altLang="zh-CN" dirty="0">
                <a:latin typeface="Tahoma"/>
              </a:rPr>
              <a:t>’</a:t>
            </a:r>
            <a:r>
              <a:rPr lang="en-US" altLang="zh-CN" dirty="0"/>
              <a:t>t reply in 24 hours, send again and </a:t>
            </a:r>
            <a:r>
              <a:rPr lang="en-US" altLang="zh-CN" dirty="0" smtClean="0"/>
              <a:t>complain </a:t>
            </a:r>
            <a:r>
              <a:rPr lang="en-US" altLang="zh-CN" dirty="0" smtClean="0">
                <a:sym typeface="Wingdings" pitchFamily="2" charset="2"/>
              </a:rPr>
              <a:t>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b="1" dirty="0" smtClean="0"/>
          </a:p>
          <a:p>
            <a:pPr>
              <a:lnSpc>
                <a:spcPct val="90000"/>
              </a:lnSpc>
            </a:pPr>
            <a:r>
              <a:rPr lang="en-US" altLang="zh-CN" b="1" dirty="0" smtClean="0"/>
              <a:t>Your</a:t>
            </a:r>
            <a:r>
              <a:rPr lang="en-US" altLang="zh-CN" sz="2800" b="1" dirty="0" smtClean="0"/>
              <a:t> </a:t>
            </a:r>
            <a:r>
              <a:rPr lang="en-US" altLang="zh-CN" b="1" dirty="0" smtClean="0"/>
              <a:t>classmates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/>
              <a:t>Two heads are always better then one [</a:t>
            </a:r>
            <a:r>
              <a:rPr lang="zh-CN" altLang="en-US" sz="2400" dirty="0" smtClean="0"/>
              <a:t>三人行必有我师</a:t>
            </a:r>
            <a:r>
              <a:rPr lang="en-US" altLang="zh-CN" dirty="0" smtClean="0"/>
              <a:t>]</a:t>
            </a:r>
          </a:p>
          <a:p>
            <a:pPr>
              <a:lnSpc>
                <a:spcPct val="90000"/>
              </a:lnSpc>
            </a:pPr>
            <a:endParaRPr lang="en-US" altLang="zh-CN" b="1" dirty="0" smtClean="0"/>
          </a:p>
          <a:p>
            <a:pPr>
              <a:lnSpc>
                <a:spcPct val="90000"/>
              </a:lnSpc>
            </a:pPr>
            <a:r>
              <a:rPr lang="en-US" altLang="zh-CN" b="1" dirty="0" smtClean="0"/>
              <a:t>Web</a:t>
            </a:r>
            <a:r>
              <a:rPr lang="en-US" altLang="zh-CN" sz="2800" dirty="0" smtClean="0"/>
              <a:t> </a:t>
            </a:r>
            <a:r>
              <a:rPr lang="en-US" altLang="zh-CN" b="1" dirty="0" smtClean="0"/>
              <a:t>site &amp; FTP server</a:t>
            </a:r>
            <a:r>
              <a:rPr lang="en-US" altLang="zh-CN" sz="2800" dirty="0" smtClean="0"/>
              <a:t>: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en-US" altLang="zh-CN" sz="2400" b="1" i="1" dirty="0" smtClean="0"/>
              <a:t>Most </a:t>
            </a:r>
            <a:r>
              <a:rPr lang="en-US" altLang="zh-CN" sz="2400" dirty="0" smtClean="0"/>
              <a:t>goes </a:t>
            </a:r>
            <a:r>
              <a:rPr lang="en-US" altLang="zh-CN" sz="2400" dirty="0"/>
              <a:t>on the web, you should visit it </a:t>
            </a:r>
            <a:r>
              <a:rPr lang="en-US" altLang="zh-CN" sz="2400" dirty="0" smtClean="0"/>
              <a:t>often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hlinkClick r:id="rId4"/>
              </a:rPr>
              <a:t>ftp://202.205.101.168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572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To see or not to see </a:t>
            </a:r>
            <a:r>
              <a:rPr lang="en-US" altLang="zh-CN" dirty="0" smtClean="0">
                <a:ea typeface="宋体" charset="-122"/>
              </a:rPr>
              <a:t>me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82352" y="1000108"/>
            <a:ext cx="8686800" cy="5126055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We are not </a:t>
            </a:r>
            <a:r>
              <a:rPr lang="en-US" altLang="zh-CN" dirty="0" smtClean="0">
                <a:ea typeface="宋体" charset="-122"/>
              </a:rPr>
              <a:t>psychics </a:t>
            </a:r>
            <a:endParaRPr lang="en-US" altLang="zh-CN" dirty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</p:txBody>
      </p:sp>
      <p:pic>
        <p:nvPicPr>
          <p:cNvPr id="493570" name="Picture 2" descr="http://jokesprank.com/blog/wp-content/uploads/2011/03/psychic_carto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77329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773296" y="1834946"/>
            <a:ext cx="43707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charset="-122"/>
              </a:rPr>
              <a:t>Please let us know if…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>
                <a:ea typeface="宋体" charset="-122"/>
              </a:rPr>
              <a:t>Class is too hard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>
                <a:ea typeface="宋体" charset="-122"/>
              </a:rPr>
              <a:t>You don’t have the background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>
                <a:ea typeface="宋体" charset="-122"/>
              </a:rPr>
              <a:t>Class can be improved in certain </a:t>
            </a:r>
            <a:r>
              <a:rPr lang="en-US" altLang="zh-CN" sz="2800" dirty="0" smtClean="0">
                <a:ea typeface="宋体" charset="-122"/>
              </a:rPr>
              <a:t>ways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zh-CN" sz="2800" dirty="0" smtClean="0">
                <a:ea typeface="宋体" charset="-122"/>
              </a:rPr>
              <a:t>……</a:t>
            </a:r>
            <a:endParaRPr lang="en-US" altLang="zh-CN" sz="2800" dirty="0">
              <a:ea typeface="宋体" charset="-122"/>
            </a:endParaRPr>
          </a:p>
          <a:p>
            <a:endParaRPr lang="en-US" altLang="zh-CN" sz="2800" dirty="0" smtClean="0">
              <a:ea typeface="宋体" charset="-122"/>
            </a:endParaRPr>
          </a:p>
          <a:p>
            <a:r>
              <a:rPr lang="en-US" altLang="zh-CN" sz="2800" dirty="0" smtClean="0">
                <a:ea typeface="宋体" charset="-122"/>
              </a:rPr>
              <a:t>When </a:t>
            </a:r>
            <a:r>
              <a:rPr lang="en-US" altLang="zh-CN" sz="2800" dirty="0">
                <a:ea typeface="宋体" charset="-122"/>
              </a:rPr>
              <a:t>in doubt, email me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4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If you behavior well, you could enjoy the study and life here </a:t>
            </a:r>
            <a:r>
              <a:rPr lang="en-US" altLang="zh-CN" dirty="0" smtClean="0">
                <a:sym typeface="Wingdings" pitchFamily="2" charset="2"/>
              </a:rPr>
              <a:t>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pic>
        <p:nvPicPr>
          <p:cNvPr id="4" name="Picture 2" descr="C:\Users\mlinking\Pictures\kindergarten+(3)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8316"/>
            <a:ext cx="7272808" cy="5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8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About me [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孔令波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, 76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代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/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1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2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“OS Concepts” by </a:t>
            </a:r>
            <a:r>
              <a:rPr lang="en-US" altLang="zh-CN" dirty="0" err="1" smtClean="0"/>
              <a:t>Silberschatz</a:t>
            </a:r>
            <a:r>
              <a:rPr lang="en-US" altLang="zh-CN" dirty="0" smtClean="0"/>
              <a:t>, etc.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7" name="Picture 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0" y="1395398"/>
            <a:ext cx="3305382" cy="4714710"/>
          </a:xfrm>
        </p:spPr>
      </p:pic>
      <p:sp>
        <p:nvSpPr>
          <p:cNvPr id="9" name="Rectangle 8"/>
          <p:cNvSpPr/>
          <p:nvPr/>
        </p:nvSpPr>
        <p:spPr>
          <a:xfrm>
            <a:off x="6572264" y="2000240"/>
            <a:ext cx="25717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A. </a:t>
            </a:r>
            <a:r>
              <a:rPr lang="en-US" altLang="zh-CN" sz="2000" dirty="0" err="1" smtClean="0"/>
              <a:t>Silberschatz</a:t>
            </a:r>
            <a:r>
              <a:rPr lang="en-US" altLang="zh-CN" sz="2000" dirty="0" smtClean="0"/>
              <a:t>, P. B. Galvin, and G. Gagne, </a:t>
            </a:r>
            <a:r>
              <a:rPr lang="en-US" altLang="zh-CN" sz="2400" dirty="0" smtClean="0"/>
              <a:t>“</a:t>
            </a:r>
            <a:r>
              <a:rPr lang="en-US" altLang="zh-CN" sz="3200" b="1" dirty="0" smtClean="0"/>
              <a:t>Operating Systems Concepts</a:t>
            </a:r>
            <a:r>
              <a:rPr lang="en-US" altLang="zh-CN" sz="2400" dirty="0" smtClean="0"/>
              <a:t> </a:t>
            </a:r>
            <a:r>
              <a:rPr lang="en-US" altLang="zh-CN" sz="2000" dirty="0" smtClean="0"/>
              <a:t>(with Java)”, </a:t>
            </a:r>
            <a:br>
              <a:rPr lang="en-US" altLang="zh-CN" sz="2000" dirty="0" smtClean="0"/>
            </a:br>
            <a:r>
              <a:rPr lang="en-US" altLang="zh-CN" sz="2800" b="1" dirty="0" smtClean="0">
                <a:solidFill>
                  <a:srgbClr val="FF0000"/>
                </a:solidFill>
              </a:rPr>
              <a:t>8th Edition</a:t>
            </a:r>
            <a:r>
              <a:rPr lang="en-US" altLang="zh-CN" sz="2000" dirty="0" smtClean="0"/>
              <a:t>, John Wiley &amp; Sons, 2008. </a:t>
            </a:r>
            <a:endParaRPr lang="zh-CN" alt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0" y="6072206"/>
            <a:ext cx="65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http://cs-www.cs.yale.edu/homes/avi/os-book/index.html</a:t>
            </a:r>
            <a:endParaRPr lang="zh-CN" altLang="en-US" dirty="0"/>
          </a:p>
        </p:txBody>
      </p:sp>
      <p:pic>
        <p:nvPicPr>
          <p:cNvPr id="3358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8082" y="1"/>
            <a:ext cx="1590656" cy="206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D:\Download\630px-Red_star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7422" y="5742107"/>
            <a:ext cx="1173643" cy="1115893"/>
          </a:xfrm>
          <a:prstGeom prst="rect">
            <a:avLst/>
          </a:prstGeom>
          <a:noFill/>
        </p:spPr>
      </p:pic>
      <p:pic>
        <p:nvPicPr>
          <p:cNvPr id="15" name="Picture 2" descr="F:\MyWebpages\lbkong-Whole\Courses\OS.2012\content\Books\OS Concepts.7th-EnYingYi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8992" y="1500174"/>
            <a:ext cx="3021795" cy="428628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8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822960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Web resources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57"/>
            <a:ext cx="9144000" cy="1714512"/>
          </a:xfrm>
        </p:spPr>
        <p:txBody>
          <a:bodyPr/>
          <a:lstStyle/>
          <a:p>
            <a:r>
              <a:rPr lang="en-US" altLang="zh-CN" dirty="0" smtClean="0"/>
              <a:t>Internet is always the source of rich information: Google</a:t>
            </a:r>
          </a:p>
          <a:p>
            <a:pPr lvl="1"/>
            <a:r>
              <a:rPr lang="en-US" altLang="zh-CN" dirty="0" smtClean="0">
                <a:hlinkClick r:id="rId4"/>
              </a:rPr>
              <a:t>www.google.com</a:t>
            </a:r>
            <a:r>
              <a:rPr lang="en-US" altLang="zh-CN" dirty="0" smtClean="0"/>
              <a:t>, </a:t>
            </a:r>
            <a:r>
              <a:rPr lang="en-US" altLang="zh-CN" dirty="0" smtClean="0">
                <a:hlinkClick r:id="rId5"/>
              </a:rPr>
              <a:t>www.google.com.hk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285992"/>
            <a:ext cx="9144000" cy="446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182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Web resources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Internet is always the source of rich information</a:t>
            </a:r>
          </a:p>
          <a:p>
            <a:pPr lvl="1"/>
            <a:r>
              <a:rPr lang="en-US" altLang="zh-CN" dirty="0" smtClean="0"/>
              <a:t>http://en.wikipedia.org/wiki/Main_Page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1" y="2214554"/>
            <a:ext cx="8232579" cy="424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92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5936" y="1000108"/>
            <a:ext cx="5148064" cy="5126055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Orange'S</a:t>
            </a:r>
            <a:r>
              <a:rPr lang="en-US" altLang="zh-CN" dirty="0"/>
              <a:t>:</a:t>
            </a:r>
            <a:r>
              <a:rPr lang="zh-CN" altLang="en-US" dirty="0"/>
              <a:t>一个操作系统的实现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作者</a:t>
            </a:r>
            <a:r>
              <a:rPr lang="en-US" altLang="zh-CN" dirty="0"/>
              <a:t>: </a:t>
            </a:r>
            <a:r>
              <a:rPr lang="zh-CN" altLang="en-US" dirty="0"/>
              <a:t>于渊</a:t>
            </a:r>
          </a:p>
          <a:p>
            <a:pPr lvl="1"/>
            <a:r>
              <a:rPr lang="zh-CN" altLang="en-US" dirty="0"/>
              <a:t>出版社</a:t>
            </a:r>
            <a:r>
              <a:rPr lang="en-US" altLang="zh-CN" dirty="0"/>
              <a:t>: </a:t>
            </a:r>
            <a:r>
              <a:rPr lang="zh-CN" altLang="en-US" dirty="0"/>
              <a:t>电子工业出版社</a:t>
            </a:r>
          </a:p>
          <a:p>
            <a:pPr lvl="1"/>
            <a:r>
              <a:rPr lang="zh-CN" altLang="en-US" dirty="0"/>
              <a:t>出版年</a:t>
            </a:r>
            <a:r>
              <a:rPr lang="en-US" altLang="zh-CN" dirty="0"/>
              <a:t>: 2009-6</a:t>
            </a:r>
          </a:p>
          <a:p>
            <a:pPr lvl="1"/>
            <a:r>
              <a:rPr lang="zh-CN" altLang="en-US" dirty="0"/>
              <a:t>页数</a:t>
            </a:r>
            <a:r>
              <a:rPr lang="en-US" altLang="zh-CN" dirty="0"/>
              <a:t>: 469</a:t>
            </a:r>
          </a:p>
          <a:p>
            <a:pPr lvl="1"/>
            <a:r>
              <a:rPr lang="zh-CN" altLang="en-US" dirty="0"/>
              <a:t>定价</a:t>
            </a:r>
            <a:r>
              <a:rPr lang="en-US" altLang="zh-CN" dirty="0"/>
              <a:t>: 69.00</a:t>
            </a:r>
            <a:r>
              <a:rPr lang="zh-CN" altLang="en-US" dirty="0"/>
              <a:t>元</a:t>
            </a:r>
          </a:p>
          <a:p>
            <a:pPr lvl="1"/>
            <a:r>
              <a:rPr lang="zh-CN" altLang="en-US" dirty="0"/>
              <a:t>装帧</a:t>
            </a:r>
            <a:r>
              <a:rPr lang="en-US" altLang="zh-CN" dirty="0"/>
              <a:t>: </a:t>
            </a:r>
            <a:r>
              <a:rPr lang="zh-CN" altLang="en-US" dirty="0"/>
              <a:t>平装</a:t>
            </a:r>
          </a:p>
          <a:p>
            <a:pPr lvl="1"/>
            <a:r>
              <a:rPr lang="en-US" altLang="zh-CN" dirty="0"/>
              <a:t>ISBN: 9787121084423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8" name="Picture 4" descr="http://img3.douban.com/lpic/s37884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4" y="1124744"/>
            <a:ext cx="3672408" cy="513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51787" y="5911817"/>
            <a:ext cx="428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http://book.douban.com/subject/3735649/</a:t>
            </a:r>
            <a:endParaRPr lang="zh-CN" altLang="en-US" dirty="0"/>
          </a:p>
        </p:txBody>
      </p:sp>
      <p:sp>
        <p:nvSpPr>
          <p:cNvPr id="7" name="爆炸形 2 6"/>
          <p:cNvSpPr/>
          <p:nvPr/>
        </p:nvSpPr>
        <p:spPr>
          <a:xfrm>
            <a:off x="3106700" y="4149080"/>
            <a:ext cx="4993692" cy="3077684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Read it as you want</a:t>
            </a:r>
            <a:endParaRPr lang="zh-CN" altLang="en-US" sz="3600" dirty="0"/>
          </a:p>
        </p:txBody>
      </p:sp>
      <p:sp>
        <p:nvSpPr>
          <p:cNvPr id="8" name="Cloud 10"/>
          <p:cNvSpPr/>
          <p:nvPr/>
        </p:nvSpPr>
        <p:spPr>
          <a:xfrm>
            <a:off x="3934982" y="0"/>
            <a:ext cx="5785205" cy="302433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Try to know the evil details to construct OS – have to control the devices!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5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5936" y="1000108"/>
            <a:ext cx="5148064" cy="5126055"/>
          </a:xfrm>
        </p:spPr>
        <p:txBody>
          <a:bodyPr>
            <a:norm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内核设计与实现</a:t>
            </a:r>
            <a:endParaRPr lang="en-US" altLang="zh-CN" dirty="0" smtClean="0"/>
          </a:p>
          <a:p>
            <a:pPr lvl="1"/>
            <a:r>
              <a:rPr lang="zh-CN" altLang="en-US" dirty="0"/>
              <a:t>作者</a:t>
            </a:r>
            <a:r>
              <a:rPr lang="en-US" altLang="zh-CN" dirty="0"/>
              <a:t>: </a:t>
            </a:r>
            <a:r>
              <a:rPr lang="zh-CN" altLang="en-US" dirty="0"/>
              <a:t>拉芙</a:t>
            </a:r>
          </a:p>
          <a:p>
            <a:pPr lvl="1"/>
            <a:r>
              <a:rPr lang="zh-CN" altLang="en-US" dirty="0"/>
              <a:t>出版社</a:t>
            </a:r>
            <a:r>
              <a:rPr lang="en-US" altLang="zh-CN" dirty="0"/>
              <a:t>: </a:t>
            </a:r>
            <a:r>
              <a:rPr lang="zh-CN" altLang="en-US" dirty="0"/>
              <a:t>机械工业</a:t>
            </a:r>
          </a:p>
          <a:p>
            <a:pPr lvl="1"/>
            <a:r>
              <a:rPr lang="zh-CN" altLang="en-US" dirty="0"/>
              <a:t>出版年</a:t>
            </a:r>
            <a:r>
              <a:rPr lang="en-US" altLang="zh-CN" dirty="0"/>
              <a:t>: 2006-1</a:t>
            </a:r>
          </a:p>
          <a:p>
            <a:pPr lvl="1"/>
            <a:r>
              <a:rPr lang="zh-CN" altLang="en-US" dirty="0"/>
              <a:t>页数</a:t>
            </a:r>
            <a:r>
              <a:rPr lang="en-US" altLang="zh-CN" dirty="0"/>
              <a:t>: 289</a:t>
            </a:r>
          </a:p>
          <a:p>
            <a:pPr lvl="1"/>
            <a:r>
              <a:rPr lang="zh-CN" altLang="en-US" dirty="0"/>
              <a:t>定价</a:t>
            </a:r>
            <a:r>
              <a:rPr lang="en-US" altLang="zh-CN" dirty="0"/>
              <a:t>: 38.00</a:t>
            </a:r>
            <a:r>
              <a:rPr lang="zh-CN" altLang="en-US" dirty="0"/>
              <a:t>元</a:t>
            </a:r>
          </a:p>
          <a:p>
            <a:pPr lvl="1"/>
            <a:r>
              <a:rPr lang="en-US" altLang="zh-CN" dirty="0"/>
              <a:t>ISBN: 9787111178651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51787" y="5911817"/>
            <a:ext cx="428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http://book.douban.com/subject/1503819/</a:t>
            </a:r>
            <a:endParaRPr lang="zh-CN" altLang="en-US" dirty="0"/>
          </a:p>
        </p:txBody>
      </p:sp>
      <p:pic>
        <p:nvPicPr>
          <p:cNvPr id="4098" name="Picture 2" descr="http://img3.douban.com/lpic/s112728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3877310" cy="508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爆炸形 2 6"/>
          <p:cNvSpPr/>
          <p:nvPr/>
        </p:nvSpPr>
        <p:spPr>
          <a:xfrm>
            <a:off x="3106700" y="4149080"/>
            <a:ext cx="4993692" cy="3077684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Read it as you want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/>
              <a:t>Resources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Why should we learn this course? 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Learning from classics is always the best way!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2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Do you know the top goals of this S.S.E for you?</a:t>
            </a:r>
            <a:endParaRPr lang="zh-CN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82566"/>
            <a:ext cx="5407012" cy="52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7"/>
          <p:cNvSpPr/>
          <p:nvPr/>
        </p:nvSpPr>
        <p:spPr>
          <a:xfrm>
            <a:off x="357158" y="6488668"/>
            <a:ext cx="268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computer geek: </a:t>
            </a:r>
            <a:r>
              <a:rPr lang="zh-CN" altLang="en-US" dirty="0" smtClean="0"/>
              <a:t>计算机迷 </a:t>
            </a:r>
            <a:endParaRPr lang="zh-CN" altLang="en-US" dirty="0"/>
          </a:p>
        </p:txBody>
      </p:sp>
      <p:pic>
        <p:nvPicPr>
          <p:cNvPr id="2050" name="Picture 2" descr="http://www.menshealth.co.uk/cm/menshealthuk/images/vj/3-endure-the-flames-hr-monitor-1609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8" y="4132485"/>
            <a:ext cx="3564750" cy="26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dwallpaper2013.com/wp-content/uploads/2013/02/Download-Beautiful-Nature-Images-HD-Wallpap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8" y="2127314"/>
            <a:ext cx="3564750" cy="2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b="1" cap="small" dirty="0" smtClean="0">
                <a:solidFill>
                  <a:srgbClr val="7030A0"/>
                </a:solidFill>
              </a:rPr>
              <a:t>Become more civilized</a:t>
            </a:r>
            <a:r>
              <a:rPr lang="en-US" altLang="zh-CN" dirty="0" smtClean="0"/>
              <a:t>!</a:t>
            </a:r>
            <a:endParaRPr lang="en-US" altLang="zh-CN" dirty="0"/>
          </a:p>
          <a:p>
            <a:pPr lvl="1"/>
            <a:r>
              <a:rPr lang="en-US" altLang="zh-CN" dirty="0" smtClean="0"/>
              <a:t>Polite, enjoying nature, good habits, </a:t>
            </a:r>
            <a:r>
              <a:rPr lang="zh-CN" altLang="en-US" dirty="0" smtClean="0"/>
              <a:t>。。。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15615" y="611396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你们</a:t>
            </a:r>
            <a:r>
              <a:rPr lang="zh-CN" altLang="en-US" dirty="0" smtClean="0"/>
              <a:t>知道我们对你们的期望吗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8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Do you know the top goals of this S.S.E?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cap="small" dirty="0" smtClean="0">
                <a:solidFill>
                  <a:srgbClr val="7030A0"/>
                </a:solidFill>
              </a:rPr>
              <a:t>Showing you some life-making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en-US" altLang="zh-CN" b="1" cap="small" dirty="0" smtClean="0">
                <a:solidFill>
                  <a:srgbClr val="7030A0"/>
                </a:solidFill>
              </a:rPr>
              <a:t>skills (Programming is one)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5445224"/>
            <a:ext cx="5832648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Math,</a:t>
            </a:r>
            <a:r>
              <a:rPr kumimoji="0" lang="en-US" altLang="zh-CN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2200" b="1" i="0" u="sng" strike="noStrike" cap="none" normalizeH="0" dirty="0" smtClean="0">
                <a:ln>
                  <a:noFill/>
                </a:ln>
                <a:effectLst/>
                <a:latin typeface="Arial" pitchFamily="34" charset="0"/>
              </a:rPr>
              <a:t>Programming </a:t>
            </a:r>
            <a:r>
              <a:rPr kumimoji="0" lang="en-US" altLang="zh-CN" sz="2200" b="1" i="0" u="sng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(with C)</a:t>
            </a:r>
            <a:r>
              <a:rPr kumimoji="0" lang="en-US" altLang="zh-CN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, OO (Java)</a:t>
            </a:r>
            <a:endParaRPr kumimoji="0" lang="zh-CN" alt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611560" y="4365104"/>
            <a:ext cx="5832648" cy="720080"/>
          </a:xfrm>
          <a:prstGeom prst="roundRect">
            <a:avLst/>
          </a:prstGeom>
          <a:solidFill>
            <a:srgbClr val="CC0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DSA, </a:t>
            </a:r>
            <a:r>
              <a:rPr kumimoji="0" lang="en-US" altLang="zh-CN" sz="22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itchFamily="34" charset="0"/>
              </a:rPr>
              <a:t>OS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, DBMS, Web </a:t>
            </a:r>
            <a:r>
              <a:rPr kumimoji="0" lang="en-US" altLang="zh-CN" sz="2200" b="1" i="0" u="sng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programming</a:t>
            </a:r>
            <a:endParaRPr kumimoji="0" lang="zh-CN" altLang="en-US" sz="2200" b="1" i="0" u="sng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611560" y="2253065"/>
            <a:ext cx="5832648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1" i="0" u="sng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Programming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 </a:t>
            </a:r>
            <a:r>
              <a:rPr kumimoji="0" lang="en-US" altLang="zh-CN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in IT</a:t>
            </a:r>
            <a:r>
              <a:rPr kumimoji="0" lang="en-US" altLang="zh-CN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companies</a:t>
            </a:r>
            <a:endParaRPr kumimoji="0" lang="zh-CN" alt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5574432"/>
            <a:ext cx="49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st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449431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en-US" altLang="zh-CN" sz="2400" b="1" baseline="30000" dirty="0" smtClean="0"/>
              <a:t>nd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496" y="3514960"/>
            <a:ext cx="52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</a:t>
            </a:r>
            <a:r>
              <a:rPr lang="en-US" altLang="zh-CN" sz="2400" b="1" baseline="30000" dirty="0" smtClean="0"/>
              <a:t>rd</a:t>
            </a:r>
            <a:endParaRPr lang="zh-CN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496" y="2382273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4</a:t>
            </a:r>
            <a:r>
              <a:rPr lang="en-US" altLang="zh-CN" sz="2400" b="1" baseline="30000" dirty="0" smtClean="0"/>
              <a:t>th</a:t>
            </a:r>
            <a:endParaRPr lang="zh-CN" altLang="en-US" sz="2400" b="1" dirty="0"/>
          </a:p>
        </p:txBody>
      </p:sp>
      <p:sp>
        <p:nvSpPr>
          <p:cNvPr id="12" name="圆角矩形 11"/>
          <p:cNvSpPr/>
          <p:nvPr/>
        </p:nvSpPr>
        <p:spPr bwMode="auto">
          <a:xfrm>
            <a:off x="585315" y="3303154"/>
            <a:ext cx="5832648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sz="2200" b="1" u="sng" dirty="0" smtClean="0">
                <a:solidFill>
                  <a:srgbClr val="FFFF00"/>
                </a:solidFill>
                <a:latin typeface="Arial" pitchFamily="34" charset="0"/>
              </a:rPr>
              <a:t>BI</a:t>
            </a:r>
            <a:r>
              <a:rPr lang="en-US" altLang="zh-CN" sz="2200" dirty="0" smtClean="0">
                <a:solidFill>
                  <a:schemeClr val="bg1"/>
                </a:solidFill>
                <a:latin typeface="Arial" pitchFamily="34" charset="0"/>
              </a:rPr>
              <a:t>, S.S.E, BA, Frontier topics, …</a:t>
            </a:r>
            <a:endParaRPr lang="zh-CN" altLang="en-US" sz="2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34299" y="5301208"/>
            <a:ext cx="194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Fundamental </a:t>
            </a:r>
          </a:p>
          <a:p>
            <a:r>
              <a:rPr lang="en-US" altLang="zh-CN" sz="2400" b="1" dirty="0" smtClean="0"/>
              <a:t>programming</a:t>
            </a:r>
            <a:endParaRPr lang="zh-CN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45347" y="4494311"/>
            <a:ext cx="148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Improving</a:t>
            </a:r>
            <a:endParaRPr lang="zh-CN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17963" y="3284984"/>
            <a:ext cx="2097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Widen your </a:t>
            </a:r>
          </a:p>
          <a:p>
            <a:r>
              <a:rPr lang="en-US" altLang="zh-CN" sz="2400" b="1" dirty="0" smtClean="0"/>
              <a:t>ideas and skills</a:t>
            </a:r>
            <a:endParaRPr lang="zh-CN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47726" y="1988840"/>
            <a:ext cx="269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Intern practice</a:t>
            </a:r>
          </a:p>
          <a:p>
            <a:r>
              <a:rPr lang="en-US" altLang="zh-CN" sz="2400" b="1" dirty="0" smtClean="0"/>
              <a:t>- Try yourself in </a:t>
            </a:r>
          </a:p>
          <a:p>
            <a:r>
              <a:rPr lang="en-US" altLang="zh-CN" sz="2400" b="1" dirty="0" smtClean="0"/>
              <a:t>companies</a:t>
            </a:r>
            <a:endParaRPr lang="zh-CN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15615" y="784582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你们</a:t>
            </a:r>
            <a:r>
              <a:rPr lang="zh-CN" altLang="en-US" dirty="0" smtClean="0"/>
              <a:t>知道我们对你们的期望吗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77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2" grpId="0" animBg="1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CC0066"/>
          </a:solidFill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understanding of the design and implementation of those classic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 is helpful for us to improve our programming skills</a:t>
            </a:r>
          </a:p>
          <a:p>
            <a:pPr lvl="1"/>
            <a:r>
              <a:rPr lang="en-US" altLang="zh-CN" dirty="0" smtClean="0"/>
              <a:t>OS is one!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Many problems we should consider carefully to cope with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Even you seems to have known many interesting facts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3851920" y="3645024"/>
            <a:ext cx="5760640" cy="33569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I’m a little ambitious to cover some concepts of those three classics in practice part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9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680"/>
            <a:ext cx="8229600" cy="65403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81608" y="2790051"/>
            <a:ext cx="738664" cy="40679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dirty="0" smtClean="0"/>
              <a:t>2017.1.23. </a:t>
            </a:r>
            <a:r>
              <a:rPr lang="en-US" altLang="zh-CN" dirty="0" err="1" smtClean="0"/>
              <a:t>SanSu</a:t>
            </a:r>
            <a:r>
              <a:rPr lang="en-US" altLang="zh-CN" dirty="0" smtClean="0"/>
              <a:t> Temple, </a:t>
            </a:r>
            <a:r>
              <a:rPr lang="en-US" altLang="zh-CN" dirty="0" err="1" smtClean="0"/>
              <a:t>MeiShan</a:t>
            </a:r>
            <a:r>
              <a:rPr lang="en-US" altLang="zh-CN" dirty="0" smtClean="0"/>
              <a:t> county </a:t>
            </a:r>
          </a:p>
          <a:p>
            <a:pPr algn="r"/>
            <a:r>
              <a:rPr lang="zh-CN" altLang="en-US" dirty="0"/>
              <a:t>四川</a:t>
            </a:r>
            <a:r>
              <a:rPr lang="zh-CN" altLang="en-US" dirty="0" smtClean="0"/>
              <a:t>，</a:t>
            </a:r>
            <a:r>
              <a:rPr lang="zh-CN" altLang="en-US" dirty="0"/>
              <a:t>眉山</a:t>
            </a:r>
            <a:r>
              <a:rPr lang="zh-CN" altLang="en-US" dirty="0" smtClean="0"/>
              <a:t>，三苏祠</a:t>
            </a:r>
            <a:endParaRPr lang="zh-CN" altLang="en-US" dirty="0"/>
          </a:p>
        </p:txBody>
      </p:sp>
      <p:pic>
        <p:nvPicPr>
          <p:cNvPr id="4" name="Picture 2" descr="D:\My7\MyPhotos\新建文件夹\IMG_20170123_160419_001_CO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9253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Learning from classics!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OS is one of the three classic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/programs for Computer Science</a:t>
            </a:r>
          </a:p>
          <a:p>
            <a:pPr lvl="1"/>
            <a:r>
              <a:rPr lang="en-US" altLang="zh-CN" b="1" u="sng" dirty="0" smtClean="0"/>
              <a:t>Compiler</a:t>
            </a:r>
          </a:p>
          <a:p>
            <a:pPr lvl="2"/>
            <a:r>
              <a:rPr lang="en-US" altLang="zh-CN" dirty="0" smtClean="0"/>
              <a:t>Translator to convert source code into executable code</a:t>
            </a:r>
          </a:p>
          <a:p>
            <a:pPr lvl="3"/>
            <a:r>
              <a:rPr lang="en-US" altLang="zh-CN" dirty="0" smtClean="0"/>
              <a:t>EXE is popular for Windows</a:t>
            </a:r>
          </a:p>
          <a:p>
            <a:pPr lvl="3"/>
            <a:r>
              <a:rPr lang="en-US" altLang="zh-CN" b="1" dirty="0" err="1"/>
              <a:t>a.out</a:t>
            </a:r>
            <a:r>
              <a:rPr lang="zh-CN" altLang="en-US" dirty="0"/>
              <a:t>（</a:t>
            </a:r>
            <a:r>
              <a:rPr lang="en-US" altLang="zh-CN" sz="1600" dirty="0"/>
              <a:t>assembler and link editor output </a:t>
            </a:r>
            <a:r>
              <a:rPr lang="zh-CN" altLang="en-US" sz="1600" dirty="0"/>
              <a:t>汇编器和链接编辑器的输出</a:t>
            </a:r>
            <a:r>
              <a:rPr lang="zh-CN" altLang="en-US" dirty="0"/>
              <a:t>）、</a:t>
            </a:r>
            <a:r>
              <a:rPr lang="en-US" altLang="zh-CN" b="1" dirty="0"/>
              <a:t>COFF</a:t>
            </a:r>
            <a:r>
              <a:rPr lang="zh-CN" altLang="en-US" dirty="0"/>
              <a:t>（</a:t>
            </a:r>
            <a:r>
              <a:rPr lang="en-US" altLang="zh-CN" sz="1600" dirty="0"/>
              <a:t>Common Object File Format </a:t>
            </a:r>
            <a:r>
              <a:rPr lang="zh-CN" altLang="en-US" sz="1600" dirty="0"/>
              <a:t>通用对象文件格式</a:t>
            </a:r>
            <a:r>
              <a:rPr lang="zh-CN" altLang="en-US" dirty="0"/>
              <a:t>）、</a:t>
            </a:r>
            <a:r>
              <a:rPr lang="en-US" altLang="zh-CN" b="1" dirty="0"/>
              <a:t>ELF</a:t>
            </a:r>
            <a:r>
              <a:rPr lang="zh-CN" altLang="en-US" dirty="0"/>
              <a:t>（</a:t>
            </a:r>
            <a:r>
              <a:rPr lang="en-US" altLang="zh-CN" sz="1600" dirty="0"/>
              <a:t>Executable and Linking Format </a:t>
            </a:r>
            <a:r>
              <a:rPr lang="zh-CN" altLang="en-US" sz="1600" dirty="0"/>
              <a:t>可执行和链接格式</a:t>
            </a:r>
            <a:r>
              <a:rPr lang="zh-CN" altLang="en-US" dirty="0"/>
              <a:t>） </a:t>
            </a:r>
            <a:r>
              <a:rPr lang="en-US" altLang="zh-CN" dirty="0"/>
              <a:t>for UNIX/LINUX 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098" name="Picture 2" descr="http://upload.wikimedia.org/wikipedia/en/a/a3/Purple_dragon_book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44787"/>
            <a:ext cx="1656184" cy="250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devcentral.f5.com/weblogs/images/devcentral_f5_com/weblogs/macvittie/125/o_dragon_book_1s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10" y="4344787"/>
            <a:ext cx="1676011" cy="24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48" y="4344786"/>
            <a:ext cx="1929134" cy="254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49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Learning from classics!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OS is one of the three classic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/programs for Computer Science</a:t>
            </a:r>
          </a:p>
          <a:p>
            <a:pPr lvl="1"/>
            <a:r>
              <a:rPr lang="en-US" altLang="zh-CN" b="1" u="sng" dirty="0" smtClean="0"/>
              <a:t>DBMS</a:t>
            </a:r>
            <a:r>
              <a:rPr lang="en-US" altLang="zh-CN" dirty="0" smtClean="0"/>
              <a:t> (Database Management System)</a:t>
            </a:r>
            <a:endParaRPr lang="en-US" altLang="zh-CN" dirty="0"/>
          </a:p>
          <a:p>
            <a:pPr lvl="2"/>
            <a:r>
              <a:rPr lang="en-US" altLang="zh-CN" dirty="0" smtClean="0"/>
              <a:t>An important software to ease the management of the mass data for users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429000"/>
            <a:ext cx="467590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t1.gstatic.com/images?q=tbn:ANd9GcSxtK4ZRbyihNET8F29xnDPW7Sw4Hkz2hkBhHncRBKRyHhVfw8p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22" y="3429000"/>
            <a:ext cx="27817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86058"/>
            <a:ext cx="19547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Computer </a:t>
            </a:r>
          </a:p>
          <a:p>
            <a:r>
              <a:rPr lang="en-US" altLang="zh-CN" sz="3200" dirty="0" smtClean="0"/>
              <a:t>System</a:t>
            </a:r>
            <a:endParaRPr lang="zh-CN" altLang="en-US" sz="3200" dirty="0"/>
          </a:p>
        </p:txBody>
      </p:sp>
      <p:sp>
        <p:nvSpPr>
          <p:cNvPr id="7" name="Left Brace 6"/>
          <p:cNvSpPr/>
          <p:nvPr/>
        </p:nvSpPr>
        <p:spPr>
          <a:xfrm>
            <a:off x="2000232" y="2000240"/>
            <a:ext cx="571504" cy="2643206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71736" y="1714488"/>
            <a:ext cx="1818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Hardware</a:t>
            </a:r>
            <a:endParaRPr lang="zh-CN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571736" y="4357694"/>
            <a:ext cx="1724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286248" y="3929066"/>
            <a:ext cx="357190" cy="1500198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6314" y="785794"/>
            <a:ext cx="878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CPU</a:t>
            </a:r>
            <a:endParaRPr lang="zh-CN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57884" y="334012"/>
            <a:ext cx="76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ALU</a:t>
            </a:r>
            <a:endParaRPr lang="zh-CN" altLang="en-US" sz="2800" dirty="0"/>
          </a:p>
        </p:txBody>
      </p:sp>
      <p:sp>
        <p:nvSpPr>
          <p:cNvPr id="14" name="Left Brace 13"/>
          <p:cNvSpPr/>
          <p:nvPr/>
        </p:nvSpPr>
        <p:spPr>
          <a:xfrm>
            <a:off x="5635571" y="571480"/>
            <a:ext cx="222313" cy="973588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57884" y="1201151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CU</a:t>
            </a:r>
            <a:endParaRPr lang="zh-CN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814459" y="1701217"/>
            <a:ext cx="161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Memory</a:t>
            </a:r>
            <a:endParaRPr lang="zh-CN" alt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4852063" y="2428868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I/O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643438" y="3500438"/>
            <a:ext cx="1505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System </a:t>
            </a:r>
          </a:p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3438" y="4903785"/>
            <a:ext cx="1884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Application</a:t>
            </a:r>
          </a:p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5937321" y="3188142"/>
            <a:ext cx="349192" cy="1455304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eft Brace 20"/>
          <p:cNvSpPr/>
          <p:nvPr/>
        </p:nvSpPr>
        <p:spPr>
          <a:xfrm>
            <a:off x="6294511" y="4616902"/>
            <a:ext cx="492068" cy="1598180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6786578" y="4429132"/>
            <a:ext cx="2214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Document 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Spreadsheet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Database Software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15074" y="2928934"/>
            <a:ext cx="13573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OS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Utilities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Drivers</a:t>
            </a:r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4357686" y="1142984"/>
            <a:ext cx="428628" cy="1785950"/>
          </a:xfrm>
          <a:prstGeom prst="leftBrace">
            <a:avLst>
              <a:gd name="adj1" fmla="val 7026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You’d be familiar with this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4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OS as an </a:t>
            </a:r>
            <a:r>
              <a:rPr lang="en-US" altLang="zh-CN" b="1" cap="small" dirty="0" smtClean="0">
                <a:solidFill>
                  <a:srgbClr val="7030A0"/>
                </a:solidFill>
              </a:rPr>
              <a:t>interface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/>
              <a:t>between Hardware and other </a:t>
            </a:r>
            <a:r>
              <a:rPr lang="en-US" altLang="zh-CN" dirty="0" err="1" smtClean="0"/>
              <a:t>softwares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4" descr="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4" y="1268760"/>
            <a:ext cx="913937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10"/>
          <p:cNvSpPr/>
          <p:nvPr/>
        </p:nvSpPr>
        <p:spPr>
          <a:xfrm>
            <a:off x="4283968" y="3844704"/>
            <a:ext cx="5623520" cy="286896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You could do </a:t>
            </a:r>
            <a:r>
              <a:rPr lang="en-US" altLang="zh-CN" sz="3600" dirty="0"/>
              <a:t>nothing with your computers</a:t>
            </a:r>
            <a:endParaRPr lang="zh-CN" altLang="en-US" sz="3600" dirty="0"/>
          </a:p>
          <a:p>
            <a:pPr algn="ctr"/>
            <a:r>
              <a:rPr lang="en-US" altLang="zh-CN" sz="3600" dirty="0" smtClean="0"/>
              <a:t>without OS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883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You may have known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b="1" cap="all" dirty="0" smtClean="0">
                <a:solidFill>
                  <a:srgbClr val="FF0000"/>
                </a:solidFill>
              </a:rPr>
              <a:t>power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of the modern computers is that you could execute your programs to process the data in it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55112"/>
            <a:ext cx="7056784" cy="44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loud 10"/>
          <p:cNvSpPr/>
          <p:nvPr/>
        </p:nvSpPr>
        <p:spPr>
          <a:xfrm>
            <a:off x="4499992" y="4903613"/>
            <a:ext cx="4882256" cy="1954963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Even with many programs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6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6696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And you also have known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00108"/>
            <a:ext cx="8496944" cy="5126055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von Neumann architecture (1:1:M) </a:t>
            </a:r>
            <a:r>
              <a:rPr lang="en-US" altLang="zh-CN" dirty="0" smtClean="0"/>
              <a:t>is the basis of modern computers</a:t>
            </a:r>
          </a:p>
          <a:p>
            <a:pPr lvl="1"/>
            <a:r>
              <a:rPr lang="en-US" altLang="zh-CN" b="1" u="sng" dirty="0" smtClean="0">
                <a:solidFill>
                  <a:srgbClr val="FF0000"/>
                </a:solidFill>
              </a:rPr>
              <a:t>1</a:t>
            </a:r>
            <a:r>
              <a:rPr lang="en-US" altLang="zh-CN" dirty="0" smtClean="0"/>
              <a:t> CPU</a:t>
            </a:r>
          </a:p>
          <a:p>
            <a:pPr lvl="1"/>
            <a:r>
              <a:rPr lang="en-US" altLang="zh-CN" b="1" u="sng" dirty="0" smtClean="0">
                <a:solidFill>
                  <a:srgbClr val="FF0000"/>
                </a:solidFill>
              </a:rPr>
              <a:t>1</a:t>
            </a:r>
            <a:r>
              <a:rPr lang="en-US" altLang="zh-CN" dirty="0" smtClean="0"/>
              <a:t> addressed space</a:t>
            </a:r>
          </a:p>
          <a:p>
            <a:pPr lvl="1"/>
            <a:r>
              <a:rPr lang="en-US" altLang="zh-CN" b="1" u="sng" dirty="0" smtClean="0">
                <a:solidFill>
                  <a:srgbClr val="FF0000"/>
                </a:solidFill>
              </a:rPr>
              <a:t>M</a:t>
            </a:r>
            <a:r>
              <a:rPr lang="en-US" altLang="zh-CN" b="1" dirty="0" smtClean="0"/>
              <a:t>any</a:t>
            </a:r>
            <a:r>
              <a:rPr lang="en-US" altLang="zh-CN" dirty="0" smtClean="0"/>
              <a:t> IO devices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605" y="3861048"/>
            <a:ext cx="7997518" cy="283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05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4688"/>
            <a:ext cx="7738586" cy="654032"/>
          </a:xfrm>
          <a:noFill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And </a:t>
            </a:r>
            <a:r>
              <a:rPr lang="en-US" altLang="zh-CN" dirty="0"/>
              <a:t>many facts</a:t>
            </a:r>
            <a:endParaRPr lang="zh-CN" altLang="en-US" b="1" cap="small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5252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program exists first as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FILE</a:t>
            </a:r>
            <a:r>
              <a:rPr lang="en-US" altLang="zh-CN" dirty="0" smtClean="0"/>
              <a:t> in </a:t>
            </a:r>
            <a:r>
              <a:rPr lang="en-US" altLang="zh-CN" b="1" cap="small" dirty="0">
                <a:solidFill>
                  <a:srgbClr val="FF0000"/>
                </a:solidFill>
              </a:rPr>
              <a:t>Hard</a:t>
            </a:r>
            <a:r>
              <a:rPr lang="en-US" altLang="zh-CN" b="1" dirty="0" smtClean="0"/>
              <a:t>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Disk (or CD, U-Disk etc.)</a:t>
            </a:r>
            <a:endParaRPr lang="en-US" altLang="zh-CN" b="1" cap="small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How to represent file (no matter your program or data – image, statistical data, audio, text, …) in the HD?</a:t>
            </a:r>
          </a:p>
          <a:p>
            <a:pPr lvl="2"/>
            <a:r>
              <a:rPr lang="en-US" altLang="zh-CN" dirty="0" smtClean="0"/>
              <a:t>We should know the HD space and ? – sectors, tracks, …</a:t>
            </a:r>
            <a:endParaRPr lang="en-US" altLang="zh-CN" dirty="0"/>
          </a:p>
          <a:p>
            <a:r>
              <a:rPr lang="en-US" altLang="zh-CN" dirty="0" smtClean="0"/>
              <a:t>Instructions and Data should be stored in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Main Memory</a:t>
            </a:r>
            <a:r>
              <a:rPr lang="en-US" altLang="zh-CN" dirty="0" smtClean="0"/>
              <a:t> to run</a:t>
            </a:r>
          </a:p>
          <a:p>
            <a:pPr lvl="1"/>
            <a:r>
              <a:rPr lang="en-US" altLang="zh-CN" dirty="0" smtClean="0"/>
              <a:t>We should know the used and available space of MM</a:t>
            </a:r>
          </a:p>
          <a:p>
            <a:pPr lvl="1"/>
            <a:r>
              <a:rPr lang="en-US" altLang="zh-CN" dirty="0" smtClean="0"/>
              <a:t>How to allocate space for a program?</a:t>
            </a:r>
          </a:p>
          <a:p>
            <a:r>
              <a:rPr lang="en-US" altLang="zh-CN" b="1" cap="small" dirty="0" smtClean="0">
                <a:solidFill>
                  <a:srgbClr val="FF0000"/>
                </a:solidFill>
              </a:rPr>
              <a:t>One CPU</a:t>
            </a:r>
            <a:r>
              <a:rPr lang="en-US" altLang="zh-CN" dirty="0" smtClean="0"/>
              <a:t>, One program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Put the starting instruction into corresponding registers</a:t>
            </a:r>
          </a:p>
          <a:p>
            <a:pPr lvl="2"/>
            <a:r>
              <a:rPr lang="en-US" altLang="zh-CN" dirty="0" smtClean="0"/>
              <a:t>You’ve learned this in a course named like “Computer Organization”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15" descr="C:\Users\mlinking\Pictures\HDD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8913">
            <a:off x="7719185" y="21330"/>
            <a:ext cx="1187820" cy="117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C:\Users\mlinking\Pictures\Main-memory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995" y="3573016"/>
            <a:ext cx="933182" cy="4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5" y="5661248"/>
            <a:ext cx="1082799" cy="10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7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0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54032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Situation of running a program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V: Computer Architecture</a:t>
            </a:r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7517" y="1083404"/>
            <a:ext cx="1159613" cy="132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Program</a:t>
            </a:r>
          </a:p>
          <a:p>
            <a:r>
              <a:rPr lang="en-US" altLang="zh-CN" sz="2000" dirty="0" smtClean="0"/>
              <a:t>    X=1; </a:t>
            </a:r>
          </a:p>
          <a:p>
            <a:r>
              <a:rPr lang="en-US" altLang="zh-CN" sz="2000" dirty="0" smtClean="0"/>
              <a:t>    Y= 2;</a:t>
            </a:r>
          </a:p>
          <a:p>
            <a:r>
              <a:rPr lang="en-US" altLang="zh-CN" sz="2000" dirty="0" smtClean="0"/>
              <a:t>    Z= X+Y;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38523" y="2847330"/>
            <a:ext cx="1537600" cy="9541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Compiler</a:t>
            </a:r>
          </a:p>
          <a:p>
            <a:pPr algn="ctr"/>
            <a:r>
              <a:rPr lang="en-US" altLang="zh-CN" sz="2800" b="1" dirty="0" smtClean="0"/>
              <a:t>[</a:t>
            </a:r>
            <a:r>
              <a:rPr lang="zh-CN" altLang="en-US" sz="2000" b="1" dirty="0" smtClean="0"/>
              <a:t>编译器</a:t>
            </a:r>
            <a:r>
              <a:rPr lang="en-US" altLang="zh-CN" sz="2800" b="1" dirty="0" smtClean="0"/>
              <a:t>]</a:t>
            </a:r>
            <a:endParaRPr lang="zh-CN" altLang="en-US" sz="2800" b="1" dirty="0"/>
          </a:p>
        </p:txBody>
      </p:sp>
      <p:sp>
        <p:nvSpPr>
          <p:cNvPr id="11" name="Down Arrow 10"/>
          <p:cNvSpPr/>
          <p:nvPr/>
        </p:nvSpPr>
        <p:spPr>
          <a:xfrm>
            <a:off x="1478961" y="2431067"/>
            <a:ext cx="256724" cy="438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2844" y="4276090"/>
            <a:ext cx="2928959" cy="19389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Machine code</a:t>
            </a:r>
          </a:p>
          <a:p>
            <a:r>
              <a:rPr lang="en-US" altLang="zh-CN" sz="1600" dirty="0" smtClean="0"/>
              <a:t>156C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0001010101101100</a:t>
            </a:r>
          </a:p>
          <a:p>
            <a:r>
              <a:rPr lang="en-US" altLang="zh-CN" sz="1600" dirty="0" smtClean="0"/>
              <a:t>166D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0001011001101101</a:t>
            </a:r>
          </a:p>
          <a:p>
            <a:r>
              <a:rPr lang="en-US" altLang="zh-CN" sz="1600" dirty="0" smtClean="0"/>
              <a:t>5056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0101000001010110</a:t>
            </a:r>
          </a:p>
          <a:p>
            <a:r>
              <a:rPr lang="en-US" altLang="zh-CN" sz="1600" dirty="0" smtClean="0"/>
              <a:t>306E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0011000001101110</a:t>
            </a:r>
          </a:p>
          <a:p>
            <a:r>
              <a:rPr lang="en-US" altLang="zh-CN" sz="1600" dirty="0" smtClean="0"/>
              <a:t>C000</a:t>
            </a:r>
            <a:r>
              <a:rPr lang="en-US" altLang="zh-CN" sz="1600" dirty="0" smtClean="0">
                <a:sym typeface="Wingdings" pitchFamily="2" charset="2"/>
              </a:rPr>
              <a:t></a:t>
            </a:r>
            <a:r>
              <a:rPr lang="en-US" altLang="zh-CN" sz="2000" dirty="0" smtClean="0"/>
              <a:t>1100000000000000</a:t>
            </a:r>
            <a:endParaRPr lang="zh-CN" altLang="en-US" sz="2000" dirty="0"/>
          </a:p>
        </p:txBody>
      </p:sp>
      <p:sp>
        <p:nvSpPr>
          <p:cNvPr id="14" name="Down Arrow 13"/>
          <p:cNvSpPr/>
          <p:nvPr/>
        </p:nvSpPr>
        <p:spPr>
          <a:xfrm>
            <a:off x="1478961" y="3859827"/>
            <a:ext cx="256724" cy="438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6715140" y="842981"/>
            <a:ext cx="1584325" cy="5229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6715140" y="141924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 dirty="0"/>
              <a:t>1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715140" y="1708168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2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6715140" y="199550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6715140" y="285910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 dirty="0"/>
              <a:t>15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6715140" y="3148031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6C</a:t>
            </a:r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6715140" y="3435368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16</a:t>
            </a:r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6715140" y="372429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6D</a:t>
            </a: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715140" y="4011631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50</a:t>
            </a: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6715140" y="430055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56</a:t>
            </a: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6715140" y="458789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30</a:t>
            </a:r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6715140" y="4875231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6E</a:t>
            </a: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6715140" y="5164156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C0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6715140" y="5451493"/>
            <a:ext cx="15843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000"/>
              <a:t>00</a:t>
            </a:r>
          </a:p>
        </p:txBody>
      </p:sp>
      <p:sp>
        <p:nvSpPr>
          <p:cNvPr id="42" name="Text Box 19"/>
          <p:cNvSpPr txBox="1">
            <a:spLocks noChangeArrowheads="1"/>
          </p:cNvSpPr>
          <p:nvPr/>
        </p:nvSpPr>
        <p:spPr bwMode="auto">
          <a:xfrm>
            <a:off x="8280414" y="1387492"/>
            <a:ext cx="509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6C</a:t>
            </a:r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8294702" y="1716104"/>
            <a:ext cx="509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6D</a:t>
            </a:r>
          </a:p>
        </p:txBody>
      </p:sp>
      <p:sp>
        <p:nvSpPr>
          <p:cNvPr id="44" name="Text Box 21"/>
          <p:cNvSpPr txBox="1">
            <a:spLocks noChangeArrowheads="1"/>
          </p:cNvSpPr>
          <p:nvPr/>
        </p:nvSpPr>
        <p:spPr bwMode="auto">
          <a:xfrm>
            <a:off x="8301052" y="200502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6E</a:t>
            </a:r>
          </a:p>
        </p:txBody>
      </p:sp>
      <p:sp>
        <p:nvSpPr>
          <p:cNvPr id="45" name="Text Box 22"/>
          <p:cNvSpPr txBox="1">
            <a:spLocks noChangeArrowheads="1"/>
          </p:cNvSpPr>
          <p:nvPr/>
        </p:nvSpPr>
        <p:spPr bwMode="auto">
          <a:xfrm>
            <a:off x="8301052" y="28337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 dirty="0"/>
              <a:t>A0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8315339" y="31623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A1</a:t>
            </a:r>
          </a:p>
        </p:txBody>
      </p:sp>
      <p:sp>
        <p:nvSpPr>
          <p:cNvPr id="47" name="Text Box 24"/>
          <p:cNvSpPr txBox="1">
            <a:spLocks noChangeArrowheads="1"/>
          </p:cNvSpPr>
          <p:nvPr/>
        </p:nvSpPr>
        <p:spPr bwMode="auto">
          <a:xfrm>
            <a:off x="8321689" y="3451242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A2</a:t>
            </a:r>
          </a:p>
        </p:txBody>
      </p:sp>
      <p:sp>
        <p:nvSpPr>
          <p:cNvPr id="48" name="Text Box 25"/>
          <p:cNvSpPr txBox="1">
            <a:spLocks noChangeArrowheads="1"/>
          </p:cNvSpPr>
          <p:nvPr/>
        </p:nvSpPr>
        <p:spPr bwMode="auto">
          <a:xfrm>
            <a:off x="8301052" y="36973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A3</a:t>
            </a:r>
          </a:p>
        </p:txBody>
      </p:sp>
      <p:sp>
        <p:nvSpPr>
          <p:cNvPr id="49" name="Text Box 26"/>
          <p:cNvSpPr txBox="1">
            <a:spLocks noChangeArrowheads="1"/>
          </p:cNvSpPr>
          <p:nvPr/>
        </p:nvSpPr>
        <p:spPr bwMode="auto">
          <a:xfrm>
            <a:off x="8315339" y="40259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A4</a:t>
            </a:r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8321689" y="4314842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A5</a:t>
            </a:r>
          </a:p>
        </p:txBody>
      </p:sp>
      <p:sp>
        <p:nvSpPr>
          <p:cNvPr id="51" name="Text Box 28"/>
          <p:cNvSpPr txBox="1">
            <a:spLocks noChangeArrowheads="1"/>
          </p:cNvSpPr>
          <p:nvPr/>
        </p:nvSpPr>
        <p:spPr bwMode="auto">
          <a:xfrm>
            <a:off x="8301052" y="4562492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A6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8315339" y="48911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A7</a:t>
            </a:r>
          </a:p>
        </p:txBody>
      </p:sp>
      <p:sp>
        <p:nvSpPr>
          <p:cNvPr id="53" name="Text Box 30"/>
          <p:cNvSpPr txBox="1">
            <a:spLocks noChangeArrowheads="1"/>
          </p:cNvSpPr>
          <p:nvPr/>
        </p:nvSpPr>
        <p:spPr bwMode="auto">
          <a:xfrm>
            <a:off x="8321689" y="518002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A8</a:t>
            </a: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8301052" y="54610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/>
              <a:t>A9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04824" y="4792816"/>
            <a:ext cx="33245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Put executable codes into the</a:t>
            </a:r>
          </a:p>
          <a:p>
            <a:r>
              <a:rPr lang="en-US" altLang="zh-CN" sz="2000" b="1" dirty="0" smtClean="0"/>
              <a:t>memory  of the computer</a:t>
            </a:r>
            <a:endParaRPr lang="zh-CN" altLang="en-US" sz="2000" b="1" dirty="0"/>
          </a:p>
        </p:txBody>
      </p:sp>
      <p:sp>
        <p:nvSpPr>
          <p:cNvPr id="64" name="Notched Right Arrow 63"/>
          <p:cNvSpPr/>
          <p:nvPr/>
        </p:nvSpPr>
        <p:spPr>
          <a:xfrm>
            <a:off x="3143240" y="5429264"/>
            <a:ext cx="3143272" cy="5715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Notched Right Arrow 64"/>
          <p:cNvSpPr/>
          <p:nvPr/>
        </p:nvSpPr>
        <p:spPr>
          <a:xfrm flipH="1" flipV="1">
            <a:off x="8715404" y="2970499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Notched Right Arrow 66"/>
          <p:cNvSpPr/>
          <p:nvPr/>
        </p:nvSpPr>
        <p:spPr>
          <a:xfrm flipH="1">
            <a:off x="5500694" y="1142984"/>
            <a:ext cx="714380" cy="42862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67"/>
          <p:cNvSpPr/>
          <p:nvPr/>
        </p:nvSpPr>
        <p:spPr>
          <a:xfrm>
            <a:off x="2857488" y="550421"/>
            <a:ext cx="2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execute instructions serially in CPU</a:t>
            </a:r>
            <a:endParaRPr lang="zh-CN" altLang="en-US" b="1" dirty="0"/>
          </a:p>
        </p:txBody>
      </p:sp>
      <p:sp>
        <p:nvSpPr>
          <p:cNvPr id="88" name="Notched Right Arrow 87"/>
          <p:cNvSpPr/>
          <p:nvPr/>
        </p:nvSpPr>
        <p:spPr>
          <a:xfrm flipH="1" flipV="1">
            <a:off x="8715404" y="3524252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Notched Right Arrow 88"/>
          <p:cNvSpPr/>
          <p:nvPr/>
        </p:nvSpPr>
        <p:spPr>
          <a:xfrm flipH="1" flipV="1">
            <a:off x="8715404" y="4064322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Notched Right Arrow 89"/>
          <p:cNvSpPr/>
          <p:nvPr/>
        </p:nvSpPr>
        <p:spPr>
          <a:xfrm flipH="1" flipV="1">
            <a:off x="8715404" y="4605346"/>
            <a:ext cx="285752" cy="14287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857232"/>
            <a:ext cx="1142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Programs are stored as Files in storage media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6211693"/>
            <a:ext cx="335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Executable codes are also stored as Files in storage media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72166" y="6072206"/>
            <a:ext cx="307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Instructions are mapped into the address space of memory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87426" name="Picture 2" descr="C:\Users\mlinking\Pictures\OS-00-Machine-Cyc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54" y="1083404"/>
            <a:ext cx="17621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爆炸形 2 2"/>
          <p:cNvSpPr/>
          <p:nvPr/>
        </p:nvSpPr>
        <p:spPr>
          <a:xfrm>
            <a:off x="1621133" y="1181118"/>
            <a:ext cx="2088232" cy="1652586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File</a:t>
            </a:r>
            <a:endParaRPr lang="zh-CN" altLang="en-US" sz="3600" dirty="0"/>
          </a:p>
        </p:txBody>
      </p:sp>
      <p:sp>
        <p:nvSpPr>
          <p:cNvPr id="59" name="爆炸形 2 58"/>
          <p:cNvSpPr/>
          <p:nvPr/>
        </p:nvSpPr>
        <p:spPr>
          <a:xfrm>
            <a:off x="2296478" y="5438628"/>
            <a:ext cx="2088232" cy="1652586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File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8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8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9" dur="30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787 " pathEditMode="relative" rAng="0" ptsTypes="AA">
                                      <p:cBhvr>
                                        <p:cTn id="19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500"/>
                            </p:stCondLst>
                            <p:childTnLst>
                              <p:par>
                                <p:cTn id="19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787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000"/>
                            </p:stCondLst>
                            <p:childTnLst>
                              <p:par>
                                <p:cTn id="20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787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500"/>
                            </p:stCondLst>
                            <p:childTnLst>
                              <p:par>
                                <p:cTn id="2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00"/>
                            </p:stCondLst>
                            <p:childTnLst>
                              <p:par>
                                <p:cTn id="2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023 L 1.11022E-16 0.10162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3" grpId="0"/>
      <p:bldP spid="64" grpId="0" animBg="1"/>
      <p:bldP spid="65" grpId="0" animBg="1"/>
      <p:bldP spid="65" grpId="1" animBg="1"/>
      <p:bldP spid="65" grpId="2" animBg="1"/>
      <p:bldP spid="67" grpId="0" animBg="1"/>
      <p:bldP spid="68" grpId="0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57" grpId="0"/>
      <p:bldP spid="58" grpId="0"/>
      <p:bldP spid="3" grpId="0" animBg="1"/>
      <p:bldP spid="3" grpId="1" animBg="1"/>
      <p:bldP spid="59" grpId="0" animBg="1"/>
      <p:bldP spid="5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8229600" cy="654032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However, you may not know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99289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How are those programs </a:t>
            </a:r>
            <a:r>
              <a:rPr lang="en-US" altLang="zh-CN" sz="4000" b="1" u="sng" dirty="0" smtClean="0">
                <a:solidFill>
                  <a:srgbClr val="FF0000"/>
                </a:solidFill>
              </a:rPr>
              <a:t>automatically</a:t>
            </a:r>
            <a:r>
              <a:rPr lang="en-US" altLang="zh-CN" sz="4000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carried out in a von Neumann computer (1:1:M)?</a:t>
            </a:r>
          </a:p>
          <a:p>
            <a:pPr lvl="1"/>
            <a:r>
              <a:rPr lang="en-US" altLang="zh-CN" dirty="0" smtClean="0"/>
              <a:t>If you want to run a program, you just click an icon or a menu item. </a:t>
            </a:r>
          </a:p>
          <a:p>
            <a:pPr lvl="1"/>
            <a:r>
              <a:rPr lang="en-US" altLang="zh-CN" dirty="0" smtClean="0"/>
              <a:t>How is this carried out?</a:t>
            </a:r>
          </a:p>
          <a:p>
            <a:r>
              <a:rPr lang="en-US" altLang="zh-CN" dirty="0" smtClean="0"/>
              <a:t>The system software for this task is </a:t>
            </a:r>
            <a:r>
              <a:rPr lang="en-US" altLang="zh-CN" b="1" u="sng" dirty="0" smtClean="0"/>
              <a:t>called </a:t>
            </a:r>
            <a:r>
              <a:rPr lang="en-US" altLang="zh-CN" sz="7200" b="1" u="sng" dirty="0" smtClean="0">
                <a:solidFill>
                  <a:srgbClr val="FF0000"/>
                </a:solidFill>
              </a:rPr>
              <a:t>OS</a:t>
            </a:r>
            <a:r>
              <a:rPr lang="en-US" altLang="zh-CN" dirty="0" smtClean="0"/>
              <a:t> (Operating System)</a:t>
            </a:r>
          </a:p>
          <a:p>
            <a:pPr lvl="1"/>
            <a:r>
              <a:rPr lang="en-US" altLang="zh-CN" dirty="0" smtClean="0"/>
              <a:t>Also a collection of many programs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46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Short 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Programming is the fundamental skill for CS/SE students</a:t>
            </a:r>
          </a:p>
          <a:p>
            <a:endParaRPr lang="en-US" altLang="zh-CN" sz="4300" b="1" dirty="0" smtClean="0"/>
          </a:p>
          <a:p>
            <a:r>
              <a:rPr lang="en-US" altLang="zh-CN" sz="4300" b="1" dirty="0" smtClean="0"/>
              <a:t>To learn the construction of the OS, one classic software, </a:t>
            </a:r>
            <a:r>
              <a:rPr lang="en-US" altLang="zh-CN" sz="4300" b="1" dirty="0"/>
              <a:t>definitely is </a:t>
            </a:r>
            <a:r>
              <a:rPr lang="en-US" altLang="zh-CN" sz="4300" b="1" dirty="0" smtClean="0"/>
              <a:t>worth</a:t>
            </a:r>
          </a:p>
          <a:p>
            <a:pPr lvl="1"/>
            <a:r>
              <a:rPr lang="en-US" altLang="zh-CN" sz="3900" b="1" dirty="0" smtClean="0"/>
              <a:t>Many complicated problems you should consider carefully to process </a:t>
            </a:r>
          </a:p>
          <a:p>
            <a:pPr lvl="1"/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 </a:t>
            </a:r>
            <a:r>
              <a:rPr lang="en-US" altLang="zh-CN" dirty="0" smtClean="0"/>
              <a:t>This is the way to understand the theories, and improve your skills </a:t>
            </a:r>
          </a:p>
          <a:p>
            <a:pPr lvl="1"/>
            <a:r>
              <a:rPr lang="en-US" altLang="zh-CN" dirty="0" smtClean="0"/>
              <a:t>No matter for math, physics, literature</a:t>
            </a:r>
            <a:r>
              <a:rPr lang="en-US" altLang="zh-CN" dirty="0"/>
              <a:t>, astronomy, </a:t>
            </a:r>
            <a:r>
              <a:rPr lang="en-US" altLang="zh-CN" dirty="0" smtClean="0"/>
              <a:t>etc.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6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7"/>
          <a:stretch/>
        </p:blipFill>
        <p:spPr bwMode="auto">
          <a:xfrm>
            <a:off x="-32501" y="0"/>
            <a:ext cx="9176501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3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/>
              <a:t>Examination &amp; </a:t>
            </a:r>
            <a:r>
              <a:rPr lang="en-US" altLang="zh-CN" dirty="0"/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The simple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view about OS: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repetition structure controlled by user’s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3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/>
              <a:t> roles of OS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3643306" cy="512605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Efficient and safe </a:t>
            </a:r>
            <a:r>
              <a:rPr lang="en-US" altLang="zh-CN" b="1" dirty="0" smtClean="0"/>
              <a:t>manager</a:t>
            </a:r>
            <a:r>
              <a:rPr lang="en-US" altLang="zh-CN" dirty="0" smtClean="0"/>
              <a:t> for the resources [</a:t>
            </a:r>
            <a:r>
              <a:rPr lang="en-US" altLang="zh-CN" sz="2000" b="1" dirty="0" smtClean="0"/>
              <a:t>Resource Manager</a:t>
            </a:r>
            <a:r>
              <a:rPr lang="en-US" altLang="zh-CN" dirty="0" smtClean="0"/>
              <a:t>] to support </a:t>
            </a:r>
            <a:r>
              <a:rPr lang="en-US" altLang="zh-CN" dirty="0"/>
              <a:t>t</a:t>
            </a:r>
            <a:r>
              <a:rPr lang="en-US" altLang="zh-CN" dirty="0" smtClean="0"/>
              <a:t>he execution of concurrent programs</a:t>
            </a:r>
          </a:p>
          <a:p>
            <a:pPr lvl="1"/>
            <a:r>
              <a:rPr lang="en-US" altLang="zh-CN" dirty="0" smtClean="0"/>
              <a:t>Storage media</a:t>
            </a:r>
          </a:p>
          <a:p>
            <a:pPr lvl="2"/>
            <a:r>
              <a:rPr lang="en-US" altLang="zh-CN" dirty="0" smtClean="0"/>
              <a:t>I/O devices</a:t>
            </a:r>
          </a:p>
          <a:p>
            <a:pPr lvl="1"/>
            <a:r>
              <a:rPr lang="en-US" altLang="zh-CN" dirty="0" smtClean="0"/>
              <a:t>Memory</a:t>
            </a:r>
          </a:p>
          <a:p>
            <a:pPr lvl="1"/>
            <a:r>
              <a:rPr lang="en-US" altLang="zh-CN" dirty="0" smtClean="0"/>
              <a:t>CPU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535802" y="1124744"/>
            <a:ext cx="5500694" cy="140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smtClean="0"/>
              <a:t>Compiler    Assembler    Text editor  …  DBMS</a:t>
            </a:r>
            <a:endParaRPr lang="zh-CN" alt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640622" y="2031096"/>
            <a:ext cx="3429024" cy="928694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b="1" dirty="0" smtClean="0"/>
              <a:t>Operating system</a:t>
            </a:r>
            <a:endParaRPr lang="zh-CN" alt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4750248" y="2674038"/>
            <a:ext cx="3214710" cy="6429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Computer hardware</a:t>
            </a:r>
            <a:endParaRPr lang="zh-CN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52427" y="1433029"/>
            <a:ext cx="547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System &amp; application programs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http://www.logitech.com/assets/21025/210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8" y="4528982"/>
            <a:ext cx="2782582" cy="25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ts1.cn.mm.bing.net/th?id=I4924438363112176&amp;pid=1.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24" y="4528982"/>
            <a:ext cx="1417340" cy="103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mlinking\Pictures\CPU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3534295" y="3214420"/>
            <a:ext cx="3116131" cy="20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C:\Users\mlinking\Pictures\print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175030"/>
            <a:ext cx="2236012" cy="151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 descr="C:\Users\mlinking\Pictures\HDD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8913">
            <a:off x="5183748" y="4752310"/>
            <a:ext cx="2389212" cy="23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mlinking\Pictures\CD-Driver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029337"/>
            <a:ext cx="1957491" cy="12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7" descr="C:\Users\mlinking\Pictures\Main-memory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50" y="3833809"/>
            <a:ext cx="1757792" cy="8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4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/>
              <a:t> roles of OS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3643306" cy="51260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Friendly </a:t>
            </a:r>
            <a:r>
              <a:rPr lang="en-US" altLang="zh-CN" b="1" dirty="0"/>
              <a:t>interface</a:t>
            </a:r>
            <a:r>
              <a:rPr lang="en-US" altLang="zh-CN" dirty="0"/>
              <a:t> for the users</a:t>
            </a:r>
            <a:endParaRPr lang="zh-CN" altLang="en-US" dirty="0"/>
          </a:p>
          <a:p>
            <a:pPr lvl="1"/>
            <a:r>
              <a:rPr lang="en-US" altLang="zh-CN" dirty="0"/>
              <a:t>Files, GUI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535802" y="4261100"/>
            <a:ext cx="5500694" cy="140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smtClean="0"/>
              <a:t>Compiler    Assembler    Text editor  …  DBMS</a:t>
            </a:r>
            <a:endParaRPr lang="zh-CN" alt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640622" y="5167452"/>
            <a:ext cx="3429024" cy="928694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3200" b="1" dirty="0" smtClean="0"/>
              <a:t>Operating system</a:t>
            </a:r>
            <a:endParaRPr lang="zh-CN" alt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4750248" y="5810394"/>
            <a:ext cx="3214710" cy="6429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Computer hardware</a:t>
            </a:r>
            <a:endParaRPr lang="zh-CN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52427" y="4569385"/>
            <a:ext cx="547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System &amp; application programs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93024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1</a:t>
            </a:r>
            <a:endParaRPr lang="zh-CN" altLang="en-US" sz="2400" b="1" baseline="-25000" dirty="0"/>
          </a:p>
        </p:txBody>
      </p:sp>
      <p:sp>
        <p:nvSpPr>
          <p:cNvPr id="11" name="Rounded Rectangle 10"/>
          <p:cNvSpPr/>
          <p:nvPr/>
        </p:nvSpPr>
        <p:spPr>
          <a:xfrm>
            <a:off x="5157345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2</a:t>
            </a:r>
            <a:endParaRPr lang="zh-CN" altLang="en-US" sz="2400" b="1" baseline="-25000" dirty="0"/>
          </a:p>
        </p:txBody>
      </p:sp>
      <p:sp>
        <p:nvSpPr>
          <p:cNvPr id="12" name="Rounded Rectangle 11"/>
          <p:cNvSpPr/>
          <p:nvPr/>
        </p:nvSpPr>
        <p:spPr>
          <a:xfrm>
            <a:off x="6403230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3</a:t>
            </a:r>
            <a:endParaRPr lang="zh-CN" altLang="en-US" sz="2400" b="1" baseline="-25000" dirty="0"/>
          </a:p>
        </p:txBody>
      </p:sp>
      <p:sp>
        <p:nvSpPr>
          <p:cNvPr id="13" name="Rounded Rectangle 12"/>
          <p:cNvSpPr/>
          <p:nvPr/>
        </p:nvSpPr>
        <p:spPr>
          <a:xfrm>
            <a:off x="7767269" y="1633360"/>
            <a:ext cx="1016725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User</a:t>
            </a:r>
            <a:r>
              <a:rPr lang="en-US" altLang="zh-CN" sz="2400" b="1" baseline="-25000" dirty="0" smtClean="0"/>
              <a:t>n</a:t>
            </a:r>
            <a:endParaRPr lang="zh-CN" altLang="en-US" sz="2400" b="1" baseline="-25000" dirty="0"/>
          </a:p>
        </p:txBody>
      </p:sp>
      <p:cxnSp>
        <p:nvCxnSpPr>
          <p:cNvPr id="15" name="Straight Arrow Connector 14"/>
          <p:cNvCxnSpPr>
            <a:stCxn id="10" idx="2"/>
          </p:cNvCxnSpPr>
          <p:nvPr/>
        </p:nvCxnSpPr>
        <p:spPr>
          <a:xfrm>
            <a:off x="4401387" y="2204864"/>
            <a:ext cx="0" cy="2056236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5665708" y="2204864"/>
            <a:ext cx="574" cy="205234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</p:cNvCxnSpPr>
          <p:nvPr/>
        </p:nvCxnSpPr>
        <p:spPr>
          <a:xfrm flipH="1">
            <a:off x="6874745" y="2204864"/>
            <a:ext cx="36848" cy="205234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</p:cNvCxnSpPr>
          <p:nvPr/>
        </p:nvCxnSpPr>
        <p:spPr>
          <a:xfrm>
            <a:off x="8275632" y="2204864"/>
            <a:ext cx="0" cy="205234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上下箭头 25"/>
          <p:cNvSpPr/>
          <p:nvPr/>
        </p:nvSpPr>
        <p:spPr>
          <a:xfrm>
            <a:off x="3270390" y="2528900"/>
            <a:ext cx="5976664" cy="1408164"/>
          </a:xfrm>
          <a:prstGeom prst="upDownArrow">
            <a:avLst>
              <a:gd name="adj1" fmla="val 50000"/>
              <a:gd name="adj2" fmla="val 18064"/>
            </a:avLst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/>
              <a:t>W.I.M.P</a:t>
            </a:r>
            <a:endParaRPr lang="zh-CN" altLang="en-US" sz="5400" dirty="0"/>
          </a:p>
        </p:txBody>
      </p:sp>
      <p:sp>
        <p:nvSpPr>
          <p:cNvPr id="27" name="AutoShape 2" descr="File:Geubuntu Prima Luna Sunshine.jpg"/>
          <p:cNvSpPr>
            <a:spLocks noChangeAspect="1" noChangeArrowheads="1"/>
          </p:cNvSpPr>
          <p:nvPr/>
        </p:nvSpPr>
        <p:spPr bwMode="auto">
          <a:xfrm>
            <a:off x="155575" y="-2727325"/>
            <a:ext cx="76200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75" y="2720595"/>
            <a:ext cx="3273387" cy="244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0" y="58052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http://en.wikipedia.org/wiki/WIMP_%28computing%29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84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 the questions are 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How </a:t>
            </a:r>
            <a:r>
              <a:rPr lang="en-US" altLang="zh-CN" dirty="0"/>
              <a:t>to control devices through software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Digital logic, Computer organization, …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How exactly is the OS constructed to support the execution of many concurrent programs?</a:t>
            </a:r>
          </a:p>
          <a:p>
            <a:pPr lvl="2"/>
            <a:r>
              <a:rPr lang="en-US" altLang="zh-CN" dirty="0" smtClean="0"/>
              <a:t>We should analyze the problems the OS should consider first!</a:t>
            </a:r>
          </a:p>
          <a:p>
            <a:pPr lvl="2"/>
            <a:r>
              <a:rPr lang="en-US" altLang="zh-CN" dirty="0" smtClean="0"/>
              <a:t>We’ll learn this in later chapters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2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 simple view for the </a:t>
            </a:r>
            <a:r>
              <a:rPr lang="en-US" altLang="zh-CN" dirty="0" smtClean="0"/>
              <a:t>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3250704" cy="5126055"/>
          </a:xfrm>
        </p:spPr>
        <p:txBody>
          <a:bodyPr/>
          <a:lstStyle/>
          <a:p>
            <a:r>
              <a:rPr lang="en-US" altLang="zh-CN" dirty="0"/>
              <a:t>The first understanding of OS is that </a:t>
            </a:r>
          </a:p>
          <a:p>
            <a:pPr lvl="1"/>
            <a:r>
              <a:rPr lang="en-US" altLang="zh-CN" dirty="0"/>
              <a:t>We could see OS as an </a:t>
            </a:r>
            <a:r>
              <a:rPr lang="en-US" altLang="zh-CN" b="1" u="sng" dirty="0"/>
              <a:t>REPETITION</a:t>
            </a:r>
            <a:r>
              <a:rPr lang="en-US" altLang="zh-CN" dirty="0"/>
              <a:t> program structure</a:t>
            </a:r>
          </a:p>
          <a:p>
            <a:r>
              <a:rPr lang="en-US" altLang="zh-CN" dirty="0"/>
              <a:t>It seems 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088632" y="1221904"/>
            <a:ext cx="1219200" cy="457200"/>
          </a:xfrm>
          <a:prstGeom prst="flowChartTerminator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>
                <a:latin typeface="Times"/>
              </a:rPr>
              <a:t>Start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139952" y="1907704"/>
            <a:ext cx="3116560" cy="457200"/>
          </a:xfrm>
          <a:prstGeom prst="flowChartProcess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Collect your input</a:t>
            </a:r>
            <a:endParaRPr lang="en-US" altLang="en-US" sz="2000" dirty="0">
              <a:latin typeface="Times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5232" y="3444355"/>
            <a:ext cx="2286000" cy="1676400"/>
          </a:xfrm>
          <a:prstGeom prst="flowChartDecision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Times"/>
              </a:rPr>
              <a:t>Do you </a:t>
            </a:r>
            <a:r>
              <a:rPr lang="en-US" altLang="en-US" sz="2000" dirty="0" smtClean="0">
                <a:latin typeface="Times"/>
              </a:rPr>
              <a:t>want to </a:t>
            </a:r>
          </a:p>
          <a:p>
            <a:pPr algn="ctr"/>
            <a:r>
              <a:rPr lang="en-US" altLang="en-US" sz="2000" dirty="0" smtClean="0">
                <a:latin typeface="Times"/>
              </a:rPr>
              <a:t>Run a program?</a:t>
            </a:r>
            <a:endParaRPr lang="en-US" altLang="en-US" sz="2000" dirty="0">
              <a:latin typeface="Times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7216370" y="3921696"/>
            <a:ext cx="1912640" cy="706288"/>
          </a:xfrm>
          <a:prstGeom prst="flowChartProcess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Do some </a:t>
            </a:r>
          </a:p>
          <a:p>
            <a:pPr algn="ctr"/>
            <a:r>
              <a:rPr lang="en-US" altLang="en-US" sz="2000" dirty="0" smtClean="0">
                <a:latin typeface="Times"/>
              </a:rPr>
              <a:t>maintenance job</a:t>
            </a:r>
            <a:endParaRPr lang="en-US" altLang="en-US" sz="2000" dirty="0">
              <a:latin typeface="Times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4555232" y="5301208"/>
            <a:ext cx="2286000" cy="707776"/>
          </a:xfrm>
          <a:prstGeom prst="flowChartProcess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Prepare necessary </a:t>
            </a:r>
          </a:p>
          <a:p>
            <a:pPr algn="ctr"/>
            <a:r>
              <a:rPr lang="en-US" altLang="en-US" sz="2000" dirty="0" smtClean="0">
                <a:latin typeface="Times"/>
              </a:rPr>
              <a:t>resource, and run</a:t>
            </a:r>
            <a:endParaRPr lang="en-US" altLang="en-US" sz="2000" dirty="0">
              <a:latin typeface="Times"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5088632" y="6356176"/>
            <a:ext cx="1219200" cy="457200"/>
          </a:xfrm>
          <a:prstGeom prst="flowChartTerminator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Times"/>
              </a:rPr>
              <a:t>End</a:t>
            </a:r>
          </a:p>
        </p:txBody>
      </p:sp>
      <p:cxnSp>
        <p:nvCxnSpPr>
          <p:cNvPr id="11" name="AutoShape 15"/>
          <p:cNvCxnSpPr>
            <a:cxnSpLocks noChangeShapeType="1"/>
            <a:stCxn id="7" idx="2"/>
            <a:endCxn id="9" idx="0"/>
          </p:cNvCxnSpPr>
          <p:nvPr/>
        </p:nvCxnSpPr>
        <p:spPr bwMode="auto">
          <a:xfrm>
            <a:off x="5698232" y="5120755"/>
            <a:ext cx="0" cy="18045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6"/>
          <p:cNvCxnSpPr>
            <a:cxnSpLocks noChangeShapeType="1"/>
            <a:endCxn id="8" idx="1"/>
          </p:cNvCxnSpPr>
          <p:nvPr/>
        </p:nvCxnSpPr>
        <p:spPr bwMode="auto">
          <a:xfrm>
            <a:off x="6841232" y="4274840"/>
            <a:ext cx="3751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7"/>
          <p:cNvCxnSpPr>
            <a:cxnSpLocks noChangeShapeType="1"/>
            <a:stCxn id="8" idx="0"/>
            <a:endCxn id="6" idx="3"/>
          </p:cNvCxnSpPr>
          <p:nvPr/>
        </p:nvCxnSpPr>
        <p:spPr bwMode="auto">
          <a:xfrm rot="16200000" flipV="1">
            <a:off x="6821905" y="2570911"/>
            <a:ext cx="1785392" cy="91617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4" name="AutoShape 18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5698232" y="2364904"/>
            <a:ext cx="0" cy="10794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6" name="AutoShape 20"/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5698232" y="1679104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749718" y="2452826"/>
            <a:ext cx="5581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Yes</a:t>
            </a:r>
            <a:endParaRPr lang="en-US" altLang="en-US" sz="2000" dirty="0">
              <a:latin typeface="Times"/>
            </a:endParaRP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6596757" y="3771603"/>
            <a:ext cx="498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No</a:t>
            </a:r>
            <a:endParaRPr lang="en-US" altLang="en-US" sz="2000" dirty="0">
              <a:latin typeface="Times"/>
            </a:endParaRPr>
          </a:p>
        </p:txBody>
      </p:sp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5012432" y="764704"/>
            <a:ext cx="15937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"/>
              </a:rPr>
              <a:t>Flow chart:</a:t>
            </a:r>
            <a:endParaRPr lang="en-US" altLang="en-US" sz="2000">
              <a:latin typeface="Times"/>
            </a:endParaRPr>
          </a:p>
        </p:txBody>
      </p:sp>
      <p:cxnSp>
        <p:nvCxnSpPr>
          <p:cNvPr id="47" name="肘形连接符 46"/>
          <p:cNvCxnSpPr>
            <a:stCxn id="9" idx="2"/>
            <a:endCxn id="6" idx="1"/>
          </p:cNvCxnSpPr>
          <p:nvPr/>
        </p:nvCxnSpPr>
        <p:spPr>
          <a:xfrm rot="5400000" flipH="1">
            <a:off x="2982752" y="3293504"/>
            <a:ext cx="3872680" cy="1558280"/>
          </a:xfrm>
          <a:prstGeom prst="bentConnector4">
            <a:avLst>
              <a:gd name="adj1" fmla="val -5903"/>
              <a:gd name="adj2" fmla="val 11467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4562490" y="2464641"/>
            <a:ext cx="2286000" cy="748336"/>
          </a:xfrm>
          <a:prstGeom prst="flowChartDecision">
            <a:avLst/>
          </a:prstGeom>
          <a:solidFill>
            <a:srgbClr val="92A4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2000" dirty="0" smtClean="0">
                <a:latin typeface="Times"/>
              </a:rPr>
              <a:t>Shutdown?</a:t>
            </a:r>
            <a:endParaRPr lang="en-US" altLang="en-US" sz="2000" dirty="0">
              <a:latin typeface="Times"/>
            </a:endParaRPr>
          </a:p>
        </p:txBody>
      </p:sp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5197369" y="3111940"/>
            <a:ext cx="498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No</a:t>
            </a:r>
            <a:endParaRPr lang="en-US" altLang="en-US" sz="2000" dirty="0">
              <a:latin typeface="Times"/>
            </a:endParaRPr>
          </a:p>
        </p:txBody>
      </p:sp>
      <p:cxnSp>
        <p:nvCxnSpPr>
          <p:cNvPr id="52" name="肘形连接符 51"/>
          <p:cNvCxnSpPr>
            <a:stCxn id="49" idx="3"/>
            <a:endCxn id="10" idx="3"/>
          </p:cNvCxnSpPr>
          <p:nvPr/>
        </p:nvCxnSpPr>
        <p:spPr>
          <a:xfrm flipH="1">
            <a:off x="6307832" y="2838809"/>
            <a:ext cx="540658" cy="3745967"/>
          </a:xfrm>
          <a:prstGeom prst="bentConnector3">
            <a:avLst>
              <a:gd name="adj1" fmla="val -4228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5055974" y="4964242"/>
            <a:ext cx="5581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latin typeface="Times"/>
              </a:rPr>
              <a:t>Yes</a:t>
            </a:r>
            <a:endParaRPr lang="en-US" altLang="en-US" sz="2000" dirty="0">
              <a:latin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8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more detailed diagram looks like as following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6" name="Picture 2" descr="C:\Users\mlinking\Pictures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800"/>
            <a:ext cx="9203712" cy="47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1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How do you think about the internal </a:t>
            </a:r>
            <a:br>
              <a:rPr lang="en-US" altLang="zh-CN" sz="3600" dirty="0" smtClean="0"/>
            </a:br>
            <a:r>
              <a:rPr lang="en-US" altLang="zh-CN" sz="3600" dirty="0"/>
              <a:t> </a:t>
            </a:r>
            <a:r>
              <a:rPr lang="en-US" altLang="zh-CN" sz="3600" dirty="0" smtClean="0"/>
              <a:t>           relationship of those programs in OS? 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96267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We have known the kernel resources of modern computers could be categorized into 4 kinds of resources / concepts</a:t>
            </a:r>
          </a:p>
          <a:p>
            <a:pPr lvl="1"/>
            <a:r>
              <a:rPr lang="en-US" altLang="zh-CN" b="1" dirty="0" smtClean="0"/>
              <a:t>CPU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Main Memory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Hard Disk</a:t>
            </a:r>
            <a:r>
              <a:rPr lang="en-US" altLang="zh-CN" dirty="0" smtClean="0"/>
              <a:t>, </a:t>
            </a:r>
            <a:r>
              <a:rPr lang="en-US" altLang="zh-CN" b="1" dirty="0" smtClean="0">
                <a:solidFill>
                  <a:srgbClr val="FF0000"/>
                </a:solidFill>
              </a:rPr>
              <a:t>File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Modern OS has 4 fundamental components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6" name="Picture 2" descr="C:\Users\mlinking\AppData\Local\Temp\SNAGHTML4cdb22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166628"/>
            <a:ext cx="4680520" cy="7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linking\AppData\Local\Temp\SNAGHTML4cdbfe4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81" y="5468664"/>
            <a:ext cx="3139829" cy="81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linking\AppData\Local\Temp\SNAGHTML4cdcfe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428812"/>
            <a:ext cx="1580410" cy="89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linking\AppData\Local\Temp\SNAGHTML4cddba2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1" y="6418456"/>
            <a:ext cx="239633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mlinking\AppData\Local\Temp\SNAGHTML4cde0cdf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1" y="3674739"/>
            <a:ext cx="1631429" cy="49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mlinking\AppData\Local\Temp\SNAGHTML4ce085e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25144"/>
            <a:ext cx="15525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1331640" y="4921805"/>
            <a:ext cx="5544616" cy="50700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2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And according to the understanding of </a:t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                the execution of a program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5410944" cy="4857403"/>
          </a:xfrm>
        </p:spPr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The OS should know first where your program is stored.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Then OS should copy the instructions and the data into MM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After the copy finishes, OS assigns CPU to your program to run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12" descr="C:\Users\mlinking\AppData\Local\Temp\SNAGHTML4ce085e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15525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mlinking\AppData\Local\Temp\SNAGHTML4cf5066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9" y="1431825"/>
            <a:ext cx="16097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下箭头 5"/>
          <p:cNvSpPr/>
          <p:nvPr/>
        </p:nvSpPr>
        <p:spPr>
          <a:xfrm>
            <a:off x="6630144" y="2374801"/>
            <a:ext cx="1581150" cy="478135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 descr="C:\Users\mlinking\AppData\Local\Temp\SNAGHTML4cf687b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94" y="2852936"/>
            <a:ext cx="16002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mlinking\AppData\Local\Temp\SNAGHTML4cdcfe1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7"/>
          <a:stretch/>
        </p:blipFill>
        <p:spPr bwMode="auto">
          <a:xfrm>
            <a:off x="6498803" y="4490596"/>
            <a:ext cx="1824781" cy="12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箭头 6"/>
          <p:cNvSpPr/>
          <p:nvPr/>
        </p:nvSpPr>
        <p:spPr>
          <a:xfrm>
            <a:off x="7159166" y="3800552"/>
            <a:ext cx="504056" cy="685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Cloud 10"/>
          <p:cNvSpPr/>
          <p:nvPr/>
        </p:nvSpPr>
        <p:spPr>
          <a:xfrm>
            <a:off x="5635033" y="188640"/>
            <a:ext cx="3605547" cy="144374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Mapping 2: File </a:t>
            </a:r>
            <a:r>
              <a:rPr lang="en-US" altLang="zh-CN" sz="3600" dirty="0" smtClean="0">
                <a:sym typeface="Wingdings" panose="05000000000000000000" pitchFamily="2" charset="2"/>
              </a:rPr>
              <a:t> HDD</a:t>
            </a:r>
            <a:endParaRPr lang="zh-CN" altLang="en-US" sz="3600" dirty="0"/>
          </a:p>
        </p:txBody>
      </p:sp>
      <p:sp>
        <p:nvSpPr>
          <p:cNvPr id="12" name="Cloud 10"/>
          <p:cNvSpPr/>
          <p:nvPr/>
        </p:nvSpPr>
        <p:spPr>
          <a:xfrm>
            <a:off x="5635033" y="1677247"/>
            <a:ext cx="3605547" cy="144374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Mapping 1: File </a:t>
            </a:r>
            <a:r>
              <a:rPr lang="en-US" altLang="zh-CN" sz="3600" dirty="0" smtClean="0">
                <a:sym typeface="Wingdings" panose="05000000000000000000" pitchFamily="2" charset="2"/>
              </a:rPr>
              <a:t> MM</a:t>
            </a:r>
            <a:endParaRPr lang="zh-CN" altLang="en-US" sz="3600" dirty="0"/>
          </a:p>
        </p:txBody>
      </p:sp>
      <p:sp>
        <p:nvSpPr>
          <p:cNvPr id="13" name="Cloud 10"/>
          <p:cNvSpPr/>
          <p:nvPr/>
        </p:nvSpPr>
        <p:spPr>
          <a:xfrm>
            <a:off x="5335061" y="3356603"/>
            <a:ext cx="4205492" cy="187259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Execution – Scheduling CPU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88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435280" cy="512605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And we can infer the </a:t>
            </a:r>
            <a:r>
              <a:rPr lang="en-US" altLang="zh-CN" sz="4800" b="1" cap="small" dirty="0" smtClean="0">
                <a:solidFill>
                  <a:srgbClr val="7030A0"/>
                </a:solidFill>
              </a:rPr>
              <a:t>File</a:t>
            </a:r>
            <a:r>
              <a:rPr lang="en-US" altLang="zh-CN" sz="4800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/>
              <a:t>concept is the hinge to combine them as a whole</a:t>
            </a:r>
          </a:p>
          <a:p>
            <a:pPr lvl="1"/>
            <a:r>
              <a:rPr lang="en-US" altLang="zh-CN" dirty="0" smtClean="0"/>
              <a:t>Programs (including those of OS’s) exist as FILEs, which are stored in secondary storage media first, HDD, CD, etc. </a:t>
            </a:r>
          </a:p>
          <a:p>
            <a:pPr lvl="1"/>
            <a:r>
              <a:rPr lang="en-US" altLang="zh-CN" dirty="0" smtClean="0"/>
              <a:t>The identification used</a:t>
            </a:r>
            <a:br>
              <a:rPr lang="en-US" altLang="zh-CN" dirty="0" smtClean="0"/>
            </a:br>
            <a:r>
              <a:rPr lang="en-US" altLang="zh-CN" dirty="0" smtClean="0"/>
              <a:t>to indicate the execution</a:t>
            </a:r>
            <a:br>
              <a:rPr lang="en-US" altLang="zh-CN" dirty="0" smtClean="0"/>
            </a:br>
            <a:r>
              <a:rPr lang="en-US" altLang="zh-CN" dirty="0" smtClean="0"/>
              <a:t>of a program is based on</a:t>
            </a:r>
            <a:br>
              <a:rPr lang="en-US" altLang="zh-CN" dirty="0" smtClean="0"/>
            </a:br>
            <a:r>
              <a:rPr lang="en-US" altLang="zh-CN" dirty="0" smtClean="0"/>
              <a:t>FILE concept</a:t>
            </a:r>
          </a:p>
          <a:p>
            <a:pPr lvl="1"/>
            <a:r>
              <a:rPr lang="en-US" altLang="zh-CN" dirty="0" smtClean="0"/>
              <a:t>Copying programs into </a:t>
            </a:r>
            <a:br>
              <a:rPr lang="en-US" altLang="zh-CN" dirty="0" smtClean="0"/>
            </a:br>
            <a:r>
              <a:rPr lang="en-US" altLang="zh-CN" dirty="0" smtClean="0"/>
              <a:t>MM to run is also </a:t>
            </a:r>
            <a:br>
              <a:rPr lang="en-US" altLang="zh-CN" dirty="0" smtClean="0"/>
            </a:br>
            <a:r>
              <a:rPr lang="en-US" altLang="zh-CN" dirty="0" smtClean="0"/>
              <a:t>symbolized with FILE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6952"/>
            <a:ext cx="4091738" cy="286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63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036496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OS is far complicated than those simple view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0364" y="1268760"/>
            <a:ext cx="8686800" cy="512605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The core and hint to understand OS’s complexity is </a:t>
            </a:r>
          </a:p>
          <a:p>
            <a:pPr lvl="1"/>
            <a:r>
              <a:rPr lang="en-US" altLang="zh-CN" dirty="0" smtClean="0"/>
              <a:t>How to support the </a:t>
            </a:r>
            <a:r>
              <a:rPr lang="en-US" altLang="zh-CN" sz="4000" b="1" u="sng" dirty="0" smtClean="0">
                <a:solidFill>
                  <a:srgbClr val="FF0000"/>
                </a:solidFill>
              </a:rPr>
              <a:t>concurrent execution of many programs </a:t>
            </a:r>
            <a:r>
              <a:rPr lang="en-US" altLang="zh-CN" dirty="0" smtClean="0"/>
              <a:t>with 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limited resources </a:t>
            </a:r>
            <a:r>
              <a:rPr lang="en-US" altLang="zh-CN" dirty="0" smtClean="0"/>
              <a:t>(von Neumann architecture)</a:t>
            </a:r>
          </a:p>
          <a:p>
            <a:pPr lvl="2"/>
            <a:r>
              <a:rPr lang="en-US" altLang="zh-CN" dirty="0" smtClean="0"/>
              <a:t>The troubles leading to OS’s complexity are caused from this!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I hope you could remember this and really understand this to connect all the issues taught in this course together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4355976" y="3573016"/>
            <a:ext cx="5040561" cy="295271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We’ll talk about this more in next class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317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r"/>
            <a:r>
              <a:rPr lang="en-US" altLang="zh-CN" dirty="0" smtClean="0">
                <a:solidFill>
                  <a:srgbClr val="C00000"/>
                </a:solidFill>
                <a:latin typeface="Happy" pitchFamily="34" charset="0"/>
              </a:rPr>
              <a:t>Contact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Happy" pitchFamily="34" charset="0"/>
              </a:rPr>
              <a:t>me</a:t>
            </a:r>
            <a:endParaRPr lang="zh-CN" altLang="en-US" dirty="0">
              <a:solidFill>
                <a:srgbClr val="C00000"/>
              </a:solidFill>
              <a:latin typeface="Happy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35785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You can find me here:</a:t>
            </a:r>
          </a:p>
          <a:p>
            <a:pPr lvl="2">
              <a:buNone/>
            </a:pPr>
            <a:r>
              <a:rPr lang="en-US" altLang="zh-CN" dirty="0" smtClean="0"/>
              <a:t>Yifu Building, West Wing </a:t>
            </a:r>
            <a:r>
              <a:rPr lang="en-US" altLang="zh-CN" b="1" dirty="0" smtClean="0">
                <a:solidFill>
                  <a:srgbClr val="FF0000"/>
                </a:solidFill>
              </a:rPr>
              <a:t>811</a:t>
            </a:r>
          </a:p>
          <a:p>
            <a:pPr lvl="2">
              <a:buNone/>
            </a:pPr>
            <a:r>
              <a:rPr lang="en-US" altLang="zh-CN" dirty="0" smtClean="0"/>
              <a:t>School of Software Engineering,</a:t>
            </a:r>
          </a:p>
          <a:p>
            <a:pPr lvl="2">
              <a:buNone/>
            </a:pPr>
            <a:r>
              <a:rPr lang="en-US" altLang="zh-CN" dirty="0" smtClean="0"/>
              <a:t>Beijing </a:t>
            </a:r>
            <a:r>
              <a:rPr lang="en-US" altLang="zh-CN" dirty="0" err="1" smtClean="0"/>
              <a:t>JiaoTong</a:t>
            </a:r>
            <a:r>
              <a:rPr lang="en-US" altLang="zh-CN" dirty="0" smtClean="0"/>
              <a:t> University (BJTU), </a:t>
            </a:r>
            <a:r>
              <a:rPr lang="en-US" altLang="zh-CN" dirty="0" err="1" smtClean="0"/>
              <a:t>Hai</a:t>
            </a:r>
            <a:r>
              <a:rPr lang="en-US" altLang="zh-CN" dirty="0" smtClean="0"/>
              <a:t> Dian District</a:t>
            </a:r>
          </a:p>
          <a:p>
            <a:pPr lvl="2">
              <a:buNone/>
            </a:pPr>
            <a:r>
              <a:rPr lang="en-US" altLang="zh-CN" dirty="0" smtClean="0"/>
              <a:t>Beijing 100044, China</a:t>
            </a:r>
          </a:p>
          <a:p>
            <a:r>
              <a:rPr lang="en-US" altLang="zh-CN" dirty="0" smtClean="0"/>
              <a:t>Or email me:</a:t>
            </a:r>
          </a:p>
          <a:p>
            <a:pPr lvl="2"/>
            <a:r>
              <a:rPr lang="en-US" altLang="zh-CN" dirty="0" smtClean="0"/>
              <a:t>mlinking@126.com </a:t>
            </a:r>
          </a:p>
          <a:p>
            <a:r>
              <a:rPr lang="en-US" altLang="zh-CN" dirty="0" smtClean="0"/>
              <a:t>Our FTP:</a:t>
            </a:r>
          </a:p>
          <a:p>
            <a:pPr lvl="1"/>
            <a:r>
              <a:rPr lang="en-US" altLang="zh-CN" sz="2400" dirty="0" smtClean="0">
                <a:hlinkClick r:id="rId4"/>
              </a:rPr>
              <a:t>ftp</a:t>
            </a:r>
            <a:r>
              <a:rPr lang="en-US" altLang="zh-CN" sz="2400" dirty="0">
                <a:hlinkClick r:id="rId4"/>
              </a:rPr>
              <a:t>://</a:t>
            </a:r>
            <a:r>
              <a:rPr lang="en-US" altLang="zh-CN" sz="2400" dirty="0" smtClean="0">
                <a:hlinkClick r:id="rId4"/>
              </a:rPr>
              <a:t>202.205.101.184/</a:t>
            </a:r>
            <a:r>
              <a:rPr lang="en-US" altLang="zh-CN" sz="2400" dirty="0" smtClean="0"/>
              <a:t>  </a:t>
            </a:r>
            <a:br>
              <a:rPr lang="en-US" altLang="zh-CN" sz="2400" dirty="0" smtClean="0"/>
            </a:br>
            <a:r>
              <a:rPr lang="en-US" altLang="zh-CN" sz="2400" dirty="0" err="1" smtClean="0"/>
              <a:t>Usr</a:t>
            </a:r>
            <a:r>
              <a:rPr lang="en-US" altLang="zh-CN" sz="2400" dirty="0" smtClean="0"/>
              <a:t> &amp; </a:t>
            </a:r>
            <a:r>
              <a:rPr lang="en-US" altLang="zh-CN" sz="2400" dirty="0" err="1" smtClean="0"/>
              <a:t>Psd</a:t>
            </a:r>
            <a:r>
              <a:rPr lang="en-US" altLang="zh-CN" sz="2400" dirty="0" smtClean="0"/>
              <a:t>: students</a:t>
            </a:r>
          </a:p>
          <a:p>
            <a:r>
              <a:rPr lang="en-US" altLang="zh-CN" dirty="0" smtClean="0"/>
              <a:t>Tel:</a:t>
            </a:r>
          </a:p>
          <a:p>
            <a:pPr lvl="2"/>
            <a:r>
              <a:rPr lang="en-US" altLang="zh-CN" dirty="0" smtClean="0"/>
              <a:t>15010255486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I 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7" name="Picture 5" descr="F:\ForMe\Downloads\Thumbtack_note_email.svg.h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08520" y="3524621"/>
            <a:ext cx="947925" cy="67943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00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You can benefit from this course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Operating system Part I Introduction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884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45460"/>
            <a:ext cx="3402564" cy="1608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://ts4.cn.mm.bing.net/th?id=H.4520831929878783&amp;pid=1.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488454" name="Picture 6" descr="How a Web Application server 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11" y="4419650"/>
            <a:ext cx="2781944" cy="19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advanced </a:t>
            </a:r>
            <a:r>
              <a:rPr lang="en-US" altLang="zh-CN" dirty="0" err="1"/>
              <a:t>softwares</a:t>
            </a:r>
            <a:r>
              <a:rPr lang="en-US" altLang="zh-CN" dirty="0"/>
              <a:t> are </a:t>
            </a:r>
            <a:r>
              <a:rPr lang="en-US" altLang="zh-CN" dirty="0" smtClean="0"/>
              <a:t>benefitting from the D&amp;I of OS </a:t>
            </a:r>
            <a:endParaRPr lang="en-US" altLang="zh-CN" dirty="0"/>
          </a:p>
          <a:p>
            <a:pPr lvl="1"/>
            <a:r>
              <a:rPr lang="en-US" altLang="zh-CN" dirty="0" smtClean="0"/>
              <a:t>There are many </a:t>
            </a:r>
            <a:r>
              <a:rPr lang="en-US" altLang="zh-CN" dirty="0" err="1" smtClean="0"/>
              <a:t>softwares</a:t>
            </a:r>
            <a:r>
              <a:rPr lang="en-US" altLang="zh-CN" dirty="0" smtClean="0"/>
              <a:t>/servers which are the basis of our IT age, such as </a:t>
            </a:r>
            <a:r>
              <a:rPr lang="en-US" altLang="zh-CN" b="1" dirty="0" smtClean="0"/>
              <a:t>DBMS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web </a:t>
            </a:r>
            <a:r>
              <a:rPr lang="en-US" altLang="zh-CN" b="1" dirty="0"/>
              <a:t>server</a:t>
            </a:r>
            <a:r>
              <a:rPr lang="en-US" altLang="zh-CN" dirty="0"/>
              <a:t>, </a:t>
            </a:r>
            <a:r>
              <a:rPr lang="en-US" altLang="zh-CN" dirty="0" smtClean="0"/>
              <a:t>FTP server</a:t>
            </a:r>
            <a:r>
              <a:rPr lang="en-US" altLang="zh-CN" dirty="0"/>
              <a:t>, email </a:t>
            </a:r>
            <a:r>
              <a:rPr lang="en-US" altLang="zh-CN" dirty="0" smtClean="0"/>
              <a:t>server, </a:t>
            </a:r>
            <a:r>
              <a:rPr lang="en-US" altLang="zh-CN" b="1" dirty="0" smtClean="0"/>
              <a:t>SAN</a:t>
            </a:r>
            <a:r>
              <a:rPr lang="en-US" altLang="zh-CN" dirty="0" smtClean="0"/>
              <a:t> (Storage Area Network), </a:t>
            </a:r>
            <a:r>
              <a:rPr lang="en-US" altLang="zh-CN" b="1" dirty="0" smtClean="0"/>
              <a:t>Big Data </a:t>
            </a:r>
            <a:r>
              <a:rPr lang="en-US" altLang="zh-CN" dirty="0" smtClean="0"/>
              <a:t>(Hadoop + Spark), and all of them need support of OS</a:t>
            </a:r>
          </a:p>
          <a:p>
            <a:pPr marL="0" indent="0">
              <a:buNone/>
            </a:pPr>
            <a:r>
              <a:rPr lang="en-US" altLang="zh-CN" dirty="0" smtClean="0">
                <a:sym typeface="Wingdings" pitchFamily="2" charset="2"/>
              </a:rPr>
              <a:t> </a:t>
            </a:r>
            <a:r>
              <a:rPr lang="en-US" altLang="zh-CN" sz="4000" b="1" dirty="0">
                <a:solidFill>
                  <a:srgbClr val="7030A0"/>
                </a:solidFill>
                <a:sym typeface="Wingdings" pitchFamily="2" charset="2"/>
              </a:rPr>
              <a:t>S</a:t>
            </a:r>
            <a:r>
              <a:rPr lang="en-US" altLang="zh-CN" sz="4000" b="1" dirty="0" smtClean="0">
                <a:solidFill>
                  <a:srgbClr val="7030A0"/>
                </a:solidFill>
                <a:sym typeface="Wingdings" pitchFamily="2" charset="2"/>
              </a:rPr>
              <a:t>ystem programming</a:t>
            </a:r>
            <a:r>
              <a:rPr lang="en-US" altLang="zh-CN" dirty="0" smtClean="0">
                <a:sym typeface="Wingdings" pitchFamily="2" charset="2"/>
              </a:rPr>
              <a:t>!</a:t>
            </a:r>
            <a:endParaRPr lang="zh-CN" altLang="en-US" dirty="0"/>
          </a:p>
        </p:txBody>
      </p:sp>
      <p:pic>
        <p:nvPicPr>
          <p:cNvPr id="488456" name="Picture 8" descr="http://www.allsan.com/images/charts/san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81" y="4005064"/>
            <a:ext cx="2403843" cy="23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4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 hope you remember our FTP server!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ftp://202.205.101.184</a:t>
            </a:r>
          </a:p>
          <a:p>
            <a:pPr lvl="1"/>
            <a:r>
              <a:rPr lang="en-US" altLang="zh-CN" dirty="0" smtClean="0"/>
              <a:t>students</a:t>
            </a: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63"/>
          <a:stretch/>
        </p:blipFill>
        <p:spPr bwMode="auto">
          <a:xfrm>
            <a:off x="899592" y="2060848"/>
            <a:ext cx="11200344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14594"/>
            <a:ext cx="8091999" cy="194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12" y="2204863"/>
            <a:ext cx="2418252" cy="32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12" y="4991444"/>
            <a:ext cx="2418252" cy="32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99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Introduction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/>
          </a:bodyPr>
          <a:lstStyle/>
          <a:p>
            <a:r>
              <a:rPr lang="en-US" altLang="zh-CN" dirty="0" smtClean="0"/>
              <a:t>About me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Examination</a:t>
            </a:r>
            <a:r>
              <a:rPr lang="en-US" altLang="zh-CN" dirty="0" smtClean="0"/>
              <a:t> &amp; </a:t>
            </a:r>
            <a:r>
              <a:rPr lang="en-US" altLang="zh-CN" dirty="0"/>
              <a:t>Resources</a:t>
            </a:r>
          </a:p>
          <a:p>
            <a:r>
              <a:rPr lang="en-US" altLang="zh-CN" dirty="0"/>
              <a:t>Why should we learn this course?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Learning from classics is always the best way!</a:t>
            </a:r>
            <a:endParaRPr lang="en-US" altLang="zh-CN" dirty="0"/>
          </a:p>
          <a:p>
            <a:pPr lvl="1"/>
            <a:r>
              <a:rPr lang="en-US" altLang="zh-CN" dirty="0"/>
              <a:t>The simple </a:t>
            </a:r>
            <a:r>
              <a:rPr lang="en-US" altLang="zh-CN" dirty="0" smtClean="0"/>
              <a:t>view about OS: The </a:t>
            </a:r>
            <a:r>
              <a:rPr lang="en-US" altLang="zh-CN" dirty="0"/>
              <a:t>repetition structure controlled by user’s </a:t>
            </a:r>
            <a:r>
              <a:rPr lang="en-US" altLang="zh-CN" dirty="0" smtClean="0"/>
              <a:t>choices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2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u="sng" dirty="0" smtClean="0"/>
              <a:t>Reform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525236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This course contains two separate parts (credits too)</a:t>
            </a:r>
          </a:p>
          <a:p>
            <a:pPr lvl="1"/>
            <a:r>
              <a:rPr lang="en-US" altLang="zh-CN" b="1" u="sng" dirty="0" smtClean="0"/>
              <a:t>Lecture</a:t>
            </a:r>
            <a:r>
              <a:rPr lang="en-US" altLang="zh-CN" dirty="0" smtClean="0"/>
              <a:t> part </a:t>
            </a:r>
            <a:r>
              <a:rPr lang="en-US" altLang="zh-CN" dirty="0" smtClean="0">
                <a:sym typeface="Wingdings" panose="05000000000000000000" pitchFamily="2" charset="2"/>
              </a:rPr>
              <a:t> My responsibility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32 hours for </a:t>
            </a:r>
            <a:r>
              <a:rPr lang="en-US" altLang="zh-CN" sz="3500" b="1" dirty="0" smtClean="0">
                <a:sym typeface="Wingdings" panose="05000000000000000000" pitchFamily="2" charset="2"/>
              </a:rPr>
              <a:t>8 weeks </a:t>
            </a:r>
            <a:r>
              <a:rPr lang="en-US" altLang="zh-CN" dirty="0" smtClean="0">
                <a:sym typeface="Wingdings" panose="05000000000000000000" pitchFamily="2" charset="2"/>
              </a:rPr>
              <a:t> from 1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st</a:t>
            </a:r>
            <a:r>
              <a:rPr lang="en-US" altLang="zh-CN" dirty="0" smtClean="0">
                <a:sym typeface="Wingdings" panose="05000000000000000000" pitchFamily="2" charset="2"/>
              </a:rPr>
              <a:t> (28 Feb) week to 8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th</a:t>
            </a:r>
            <a:r>
              <a:rPr lang="en-US" altLang="zh-CN" dirty="0" smtClean="0">
                <a:sym typeface="Wingdings" panose="05000000000000000000" pitchFamily="2" charset="2"/>
              </a:rPr>
              <a:t> week (18 April)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Two classes per week (both are at </a:t>
            </a:r>
            <a:r>
              <a:rPr lang="en-US" altLang="zh-CN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YF307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zh-CN" dirty="0" smtClean="0">
                <a:sym typeface="Wingdings" panose="05000000000000000000" pitchFamily="2" charset="2"/>
              </a:rPr>
              <a:t>Tue 16:20 ~ 18:10</a:t>
            </a:r>
          </a:p>
          <a:p>
            <a:pPr lvl="3"/>
            <a:r>
              <a:rPr lang="en-US" altLang="zh-CN" dirty="0" smtClean="0">
                <a:sym typeface="Wingdings" panose="05000000000000000000" pitchFamily="2" charset="2"/>
              </a:rPr>
              <a:t>Fri: 10:10 ~ 12:00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b="1" u="sng" dirty="0" smtClean="0"/>
              <a:t>Training</a:t>
            </a:r>
            <a:r>
              <a:rPr lang="en-US" altLang="zh-CN" dirty="0" smtClean="0"/>
              <a:t> part </a:t>
            </a:r>
            <a:r>
              <a:rPr lang="en-US" altLang="zh-CN" dirty="0">
                <a:sym typeface="Wingdings" panose="05000000000000000000" pitchFamily="2" charset="2"/>
              </a:rPr>
              <a:t> My </a:t>
            </a:r>
            <a:r>
              <a:rPr lang="en-US" altLang="zh-CN" dirty="0" smtClean="0">
                <a:sym typeface="Wingdings" panose="05000000000000000000" pitchFamily="2" charset="2"/>
              </a:rPr>
              <a:t>responsibility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64 hours for </a:t>
            </a:r>
            <a:r>
              <a:rPr lang="en-US" altLang="zh-CN" sz="3500" b="1" dirty="0" smtClean="0">
                <a:sym typeface="Wingdings" panose="05000000000000000000" pitchFamily="2" charset="2"/>
              </a:rPr>
              <a:t>16 weeks </a:t>
            </a:r>
            <a:r>
              <a:rPr lang="en-US" altLang="zh-CN" dirty="0" smtClean="0">
                <a:sym typeface="Wingdings" panose="05000000000000000000" pitchFamily="2" charset="2"/>
              </a:rPr>
              <a:t>from 1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st</a:t>
            </a:r>
            <a:r>
              <a:rPr lang="en-US" altLang="zh-CN" dirty="0" smtClean="0">
                <a:sym typeface="Wingdings" panose="05000000000000000000" pitchFamily="2" charset="2"/>
              </a:rPr>
              <a:t> week to 16</a:t>
            </a:r>
            <a:r>
              <a:rPr lang="en-US" altLang="zh-CN" baseline="30000" dirty="0" smtClean="0">
                <a:sym typeface="Wingdings" panose="05000000000000000000" pitchFamily="2" charset="2"/>
              </a:rPr>
              <a:t>th</a:t>
            </a:r>
            <a:r>
              <a:rPr lang="en-US" altLang="zh-CN" dirty="0" smtClean="0">
                <a:sym typeface="Wingdings" panose="05000000000000000000" pitchFamily="2" charset="2"/>
              </a:rPr>
              <a:t> week (14 Jun)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One afternoon per </a:t>
            </a:r>
            <a:r>
              <a:rPr lang="en-US" altLang="zh-CN" dirty="0">
                <a:sym typeface="Wingdings" panose="05000000000000000000" pitchFamily="2" charset="2"/>
              </a:rPr>
              <a:t>week </a:t>
            </a:r>
            <a:r>
              <a:rPr lang="en-US" altLang="zh-CN" dirty="0" smtClean="0">
                <a:sym typeface="Wingdings" panose="05000000000000000000" pitchFamily="2" charset="2"/>
              </a:rPr>
              <a:t>(at </a:t>
            </a:r>
            <a:r>
              <a:rPr lang="en-US" altLang="zh-CN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YF408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endParaRPr lang="en-US" altLang="zh-CN" dirty="0">
              <a:sym typeface="Wingdings" panose="05000000000000000000" pitchFamily="2" charset="2"/>
            </a:endParaRPr>
          </a:p>
          <a:p>
            <a:pPr lvl="3"/>
            <a:r>
              <a:rPr lang="en-US" altLang="zh-CN" dirty="0" smtClean="0">
                <a:sym typeface="Wingdings" panose="05000000000000000000" pitchFamily="2" charset="2"/>
              </a:rPr>
              <a:t>Wed 14:10 </a:t>
            </a:r>
            <a:r>
              <a:rPr lang="en-US" altLang="zh-CN" dirty="0">
                <a:sym typeface="Wingdings" panose="05000000000000000000" pitchFamily="2" charset="2"/>
              </a:rPr>
              <a:t>~ 18:10</a:t>
            </a:r>
          </a:p>
          <a:p>
            <a:pPr lvl="2"/>
            <a:r>
              <a:rPr lang="en-US" altLang="zh-CN" dirty="0" smtClean="0"/>
              <a:t>3 checkpoints from </a:t>
            </a:r>
            <a:r>
              <a:rPr lang="en-US" altLang="zh-CN" dirty="0"/>
              <a:t>OS (6 </a:t>
            </a:r>
            <a:r>
              <a:rPr lang="en-US" altLang="zh-CN" dirty="0" smtClean="0"/>
              <a:t>in total)</a:t>
            </a:r>
          </a:p>
          <a:p>
            <a:pPr lvl="3"/>
            <a:r>
              <a:rPr lang="en-US" altLang="zh-CN" dirty="0" smtClean="0"/>
              <a:t>Process synchronization</a:t>
            </a:r>
          </a:p>
          <a:p>
            <a:pPr lvl="3"/>
            <a:r>
              <a:rPr lang="en-US" altLang="zh-CN" dirty="0" smtClean="0"/>
              <a:t>Main Memory</a:t>
            </a:r>
          </a:p>
          <a:p>
            <a:pPr lvl="3"/>
            <a:r>
              <a:rPr lang="en-US" altLang="zh-CN" dirty="0" smtClean="0"/>
              <a:t>IO + File</a:t>
            </a:r>
          </a:p>
          <a:p>
            <a:pPr lvl="2"/>
            <a:r>
              <a:rPr lang="en-US" altLang="zh-CN" dirty="0" smtClean="0"/>
              <a:t>2 training projects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9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Examination for </a:t>
            </a:r>
            <a:r>
              <a:rPr lang="en-US" altLang="zh-CN" sz="6700" b="1" u="sng" dirty="0" smtClean="0"/>
              <a:t>Lecture part</a:t>
            </a:r>
            <a:endParaRPr lang="zh-CN" alt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929718" cy="5126055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100 pts </a:t>
            </a:r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Final exam (50) </a:t>
            </a:r>
          </a:p>
          <a:p>
            <a:pPr lvl="2"/>
            <a:r>
              <a:rPr lang="en-US" altLang="zh-CN" sz="2800" b="1" dirty="0" smtClean="0"/>
              <a:t>2 </a:t>
            </a:r>
            <a:r>
              <a:rPr lang="en-US" altLang="zh-CN" sz="2800" b="1" dirty="0" err="1" smtClean="0"/>
              <a:t>hrs</a:t>
            </a:r>
            <a:r>
              <a:rPr lang="en-US" altLang="zh-CN" sz="2800" b="1" dirty="0" smtClean="0"/>
              <a:t>, close</a:t>
            </a:r>
          </a:p>
          <a:p>
            <a:pPr lvl="2"/>
            <a:r>
              <a:rPr lang="en-US" altLang="zh-CN" sz="2800" b="1" dirty="0" smtClean="0"/>
              <a:t>Blank filling question, T/F, Multi-choice, Explanation, Short answer, Computation, Programming etc.</a:t>
            </a:r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5 assignments (40) </a:t>
            </a:r>
          </a:p>
          <a:p>
            <a:pPr lvl="2"/>
            <a:r>
              <a:rPr lang="en-US" altLang="zh-CN" sz="2800" b="1" dirty="0" smtClean="0"/>
              <a:t>5 </a:t>
            </a:r>
            <a:r>
              <a:rPr lang="en-US" altLang="zh-CN" sz="2800" b="1" dirty="0" err="1" smtClean="0"/>
              <a:t>Homeworks</a:t>
            </a:r>
            <a:endParaRPr lang="en-US" altLang="zh-CN" sz="2800" b="1" dirty="0" smtClean="0"/>
          </a:p>
          <a:p>
            <a:pPr lvl="1"/>
            <a:r>
              <a:rPr lang="en-US" altLang="zh-CN" sz="3200" b="1" dirty="0" smtClean="0">
                <a:solidFill>
                  <a:srgbClr val="FF0000"/>
                </a:solidFill>
              </a:rPr>
              <a:t>Bonus (10)</a:t>
            </a:r>
          </a:p>
          <a:p>
            <a:pPr lvl="2"/>
            <a:r>
              <a:rPr lang="en-US" altLang="zh-CN" sz="2800" b="1" dirty="0" smtClean="0"/>
              <a:t>5 </a:t>
            </a:r>
            <a:r>
              <a:rPr lang="en-US" altLang="zh-CN" sz="4000" b="1" dirty="0" smtClean="0"/>
              <a:t>random </a:t>
            </a:r>
            <a:r>
              <a:rPr lang="en-US" altLang="zh-CN" sz="2800" b="1" dirty="0" smtClean="0"/>
              <a:t>checks for your attendance</a:t>
            </a:r>
            <a:endParaRPr lang="en-US" altLang="zh-CN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84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58"/>
  <p:tag name="ISPRING_ULTRA_SCORM_TRACKING_SLIDES" val="1"/>
  <p:tag name="GENSWF_OUTPUT_FILE_NAME" val="Part 01 Introduction"/>
  <p:tag name="ISPRING_SCORM_RATE_SLIDES" val="0"/>
  <p:tag name="ISPRING_SCORM_RATE_QUIZZES" val="0"/>
  <p:tag name="ISPRING_SCORM_PASSING_SCORE" val="0.0000000000"/>
  <p:tag name="ISPRING_UUID" val="{A54EA9D7-859D-461E-A221-9DDD4DF18876}"/>
  <p:tag name="ISPRING_RESOURCE_FOLDER" val="D:\My7\MyClasses\01.Operating system\PPTs.2015-32\PPTs-32 Classes\Part 01 Introduction-2hrs\"/>
  <p:tag name="ISPRING_PRESENTATION_PATH" val="D:\My7\MyClasses\01.Operating system\PPTs.2015-32\PPTs-32 Classes\Part 01 Introduction-2hrs.pptx"/>
  <p:tag name="ISPRING_PRESENTATION_INFO" val="&lt;?xml version=&quot;1.0&quot; encoding=&quot;UTF-8&quot; standalone=&quot;no&quot; ?&gt;&#10;&lt;presentation&gt;&#10;&#10;  &lt;slides&gt;&#10;    &lt;slide duration=&quot;5000&quot; id=&quot;{928E6E7C-6387-43F0-9A27-577BEF6D88C8}&quot; pptId=&quot;256&quot; transitionDuration=&quot;0&quot;/&gt;&#10;    &lt;slide duration=&quot;5000&quot; id=&quot;{B7FFDD2B-AEA2-434B-A18B-28900DC08BC3}&quot; pptId=&quot;1067&quot; transitionDuration=&quot;0&quot;/&gt;&#10;    &lt;slide duration=&quot;5000&quot; id=&quot;{DE3EC241-4981-41CC-B903-3C80AAEED60B}&quot; pptId=&quot;1098&quot; transitionDuration=&quot;0&quot;/&gt;&#10;    &lt;slide duration=&quot;5000&quot; id=&quot;{95771F81-357F-465A-98EA-16B0B299EFB3}&quot; pptId=&quot;1004&quot; transitionDuration=&quot;0&quot;/&gt;&#10;    &lt;slide duration=&quot;5000&quot; id=&quot;{A933A794-4660-4D23-8579-BF92BC10D4A3}&quot; pptId=&quot;1092&quot; transitionDuration=&quot;0&quot;/&gt;&#10;    &lt;slide duration=&quot;5000&quot; id=&quot;{6F872CD3-28FB-4D31-9E8F-6924F4C8D251}&quot; pptId=&quot;1005&quot; transitionDuration=&quot;0&quot;/&gt;&#10;    &lt;slide duration=&quot;5000&quot; id=&quot;{53EAD216-A367-420E-95DD-7241CE9B7CCF}&quot; pptId=&quot;995&quot; transitionDuration=&quot;0&quot;/&gt;&#10;    &lt;slide duration=&quot;5000&quot; id=&quot;{6BF56334-9BA8-4F9A-94FF-EF3690416B56}&quot; pptId=&quot;1099&quot; transitionDuration=&quot;0&quot;/&gt;&#10;    &lt;slide duration=&quot;5000&quot; id=&quot;{9C5D8764-DE49-40D4-9271-323D7A1889C0}&quot; pptId=&quot;1047&quot; transitionDuration=&quot;0&quot;/&gt;&#10;    &lt;slide duration=&quot;5000&quot; id=&quot;{3B85E39E-1E17-4406-8B19-E43E3F0CA91F}&quot; pptId=&quot;1048&quot; transitionDuration=&quot;0&quot;/&gt;&#10;    &lt;slide duration=&quot;2501&quot; id=&quot;{A67DC5F9-478E-4D5D-9464-4B30092F6B0C}&quot; pptId=&quot;1049&quot; transitionDuration=&quot;0&quot;/&gt;&#10;    &lt;slide duration=&quot;501&quot; id=&quot;{F2050960-E076-4E87-B363-E580407DDD5B}&quot; pptId=&quot;1062&quot; transitionDuration=&quot;0&quot;/&gt;&#10;    &lt;slide duration=&quot;5000&quot; id=&quot;{E9F37FBE-7EBC-4BB1-9BAF-96958AF4949F}&quot; pptId=&quot;1050&quot; transitionDuration=&quot;0&quot;/&gt;&#10;    &lt;slide duration=&quot;5000&quot; id=&quot;{98CBCDBC-E7A0-4E7B-B87C-587321A11239}&quot; pptId=&quot;1051&quot; transitionDuration=&quot;0&quot;/&gt;&#10;    &lt;slide duration=&quot;5000&quot; id=&quot;{0FF8C082-F0B4-4500-AC51-2337A43050CB}&quot; pptId=&quot;1052&quot; transitionDuration=&quot;0&quot;/&gt;&#10;    &lt;slide duration=&quot;3001&quot; id=&quot;{B18E624F-D32A-4446-8A6B-0163881E0896}&quot; pptId=&quot;1061&quot; transitionDuration=&quot;0&quot;/&gt;&#10;    &lt;slide duration=&quot;5000&quot; id=&quot;{08A91C3E-C0ED-47A4-BA40-F2EC10311D45}&quot; pptId=&quot;1054&quot; transitionDuration=&quot;0&quot;/&gt;&#10;    &lt;slide duration=&quot;5000&quot; id=&quot;{196D4454-7AF1-46BC-8865-B1541DE8132A}&quot; pptId=&quot;1055&quot; transitionDuration=&quot;0&quot;/&gt;&#10;    &lt;slide duration=&quot;5000&quot; id=&quot;{6180C043-2F9D-4C7B-B627-6E132C09BE50}&quot; pptId=&quot;1056&quot; transitionDuration=&quot;0&quot;/&gt;&#10;    &lt;slide duration=&quot;5000&quot; id=&quot;{736CD315-5F18-416E-9E72-511F2679FBA3}&quot; pptId=&quot;1103&quot; transitionDuration=&quot;0&quot;/&gt;&#10;    &lt;slide duration=&quot;5000&quot; id=&quot;{21FDD349-1FCA-4665-B223-5AEED66CA342}&quot; pptId=&quot;1100&quot; transitionDuration=&quot;0&quot;/&gt;&#10;    &lt;slide duration=&quot;5000&quot; id=&quot;{7C393098-256F-4048-BA99-5E0672B03006}&quot; pptId=&quot;1063&quot; transitionDuration=&quot;0&quot;/&gt;&#10;    &lt;slide duration=&quot;5000&quot; id=&quot;{B96A01C1-FDFB-4EDF-9117-F6336A0371A8}&quot; pptId=&quot;1064&quot; transitionDuration=&quot;0&quot;/&gt;&#10;    &lt;slide duration=&quot;5000&quot; id=&quot;{B867BA84-86B6-4581-96C8-F8907D510E66}&quot; pptId=&quot;1065&quot; transitionDuration=&quot;0&quot;/&gt;&#10;    &lt;slide duration=&quot;5000&quot; id=&quot;{6AA7B2B8-3C1D-494F-945E-08D6A7381EB2}&quot; pptId=&quot;1101&quot; transitionDuration=&quot;0&quot;/&gt;&#10;    &lt;slide duration=&quot;5000&quot; id=&quot;{380F8DB3-11A7-40DA-8BFD-F26DCE69CE38}&quot; pptId=&quot;1094&quot; transitionDuration=&quot;0&quot;/&gt;&#10;    &lt;slide duration=&quot;6001&quot; id=&quot;{7288F7F7-6F6F-4197-AF63-646F7617E7B6}&quot; pptId=&quot;1106&quot; transitionDuration=&quot;0&quot;/&gt;&#10;    &lt;slide duration=&quot;8001&quot; id=&quot;{4A25EFE4-4DF0-4AF4-9061-2B684C5FF254}&quot; pptId=&quot;1110&quot; transitionDuration=&quot;0&quot;/&gt;&#10;    &lt;slide duration=&quot;5001&quot; id=&quot;{482B2A81-013C-4B9A-95CD-4C4A540DB508}&quot; pptId=&quot;1111&quot; transitionDuration=&quot;0&quot;/&gt;&#10;    &lt;slide duration=&quot;5000&quot; id=&quot;{751C0A16-6E70-4A3A-A072-81F5F5BE7D07}&quot; pptId=&quot;1096&quot; transitionDuration=&quot;0&quot;/&gt;&#10;    &lt;slide duration=&quot;5000&quot; id=&quot;{555FCE85-1AEC-4393-9EB2-67D32F9C401F}&quot; pptId=&quot;1104&quot; transitionDuration=&quot;0&quot;/&gt;&#10;    &lt;slide duration=&quot;5000&quot; id=&quot;{645EA5C5-7787-498A-AF87-B894F67ED276}&quot; pptId=&quot;1097&quot; transitionDuration=&quot;0&quot;/&gt;&#10;    &lt;slide duration=&quot;5000&quot; id=&quot;{89B8304C-6EF8-47B1-982F-FC776603E0F7}&quot; pptId=&quot;1109&quot; transitionDuration=&quot;0&quot;/&gt;&#10;    &lt;slide duration=&quot;5000&quot; id=&quot;{E447921B-C170-4EA6-ADFC-322D92BF8C4D}&quot; pptId=&quot;1105&quot; transitionDuration=&quot;0&quot;/&gt;&#10;    &lt;slide duration=&quot;501&quot; id=&quot;{59FB8CC6-C336-4C29-AFF6-4E28DD6A129C}&quot; pptId=&quot;1010&quot; transitionDuration=&quot;0&quot;/&gt;&#10;    &lt;slide duration=&quot;5000&quot; id=&quot;{03A21CAB-E239-4BB6-9D3A-6E1A102A4CE8}&quot; pptId=&quot;1011&quot; transitionDuration=&quot;0&quot;/&gt;&#10;    &lt;slide duration=&quot;6001&quot; id=&quot;{E2E81B8B-018E-47DB-A4F3-8E3095199C4A}&quot; pptId=&quot;1013&quot; transitionDuration=&quot;0&quot;/&gt;&#10;    &lt;slide duration=&quot;3002&quot; id=&quot;{A85884D8-5DB7-45BE-A940-CFEAF02B1807}&quot; pptId=&quot;1015&quot; transitionDuration=&quot;0&quot;/&gt;&#10;    &lt;slide duration=&quot;5000&quot; id=&quot;{91897216-A311-4B38-A2B7-558D06F66B2C}&quot; pptId=&quot;1016&quot; transitionDuration=&quot;0&quot;/&gt;&#10;    &lt;slide duration=&quot;1501&quot; id=&quot;{79F3AFEB-DA01-40F2-A3BD-56ADDF985C99}&quot; pptId=&quot;1018&quot; transitionDuration=&quot;0&quot;/&gt;&#10;    &lt;slide duration=&quot;1001&quot; id=&quot;{D77CE66B-913D-4D42-A813-AD672593BEC7}&quot; pptId=&quot;1017&quot; transitionDuration=&quot;0&quot;/&gt;&#10;    &lt;slide duration=&quot;2001&quot; id=&quot;{2B4C7A96-D104-4210-B194-ED540888911B}&quot; pptId=&quot;1014&quot; transitionDuration=&quot;0&quot;/&gt;&#10;    &lt;slide duration=&quot;5000&quot; id=&quot;{9CD81FF7-0557-43F8-BC17-303B17FE26F1}&quot; pptId=&quot;1112&quot; transitionDuration=&quot;0&quot;/&gt;&#10;    &lt;slide duration=&quot;5000&quot; id=&quot;{596208F3-471C-4884-A813-348B8D929CE6}&quot; pptId=&quot;1113&quot; transitionDuration=&quot;0&quot;/&gt;&#10;    &lt;slide duration=&quot;5000&quot; id=&quot;{AEFD3918-908D-4AA7-A3EB-7C9F19A2444F}&quot; pptId=&quot;1102&quot; transitionDuration=&quot;0&quot;/&gt;&#10;    &lt;slide duration=&quot;2501&quot; id=&quot;{76BF69B9-E2E8-429A-B5AD-E180C83619D2}&quot; pptId=&quot;1070&quot; transitionDuration=&quot;0&quot;/&gt;&#10;    &lt;slide duration=&quot;2001&quot; id=&quot;{B830CD72-81C7-4D2D-AF5A-E915E568F54E}&quot; pptId=&quot;1069&quot; transitionDuration=&quot;0&quot;/&gt;&#10;    &lt;slide duration=&quot;5000&quot; id=&quot;{07B7D0DF-6B49-4D24-AD05-C10BE16F2484}&quot; pptId=&quot;1089&quot; transitionDuration=&quot;0&quot;/&gt;&#10;    &lt;slide duration=&quot;5000&quot; id=&quot;{0A3D37F7-9FC8-4F8D-9FA8-27AB15FD3D61}&quot; pptId=&quot;1020&quot; transitionDuration=&quot;0&quot;/&gt;&#10;    &lt;slide duration=&quot;5000&quot; id=&quot;{85AF5C33-5F5D-43B1-989B-55171F2CA2F6}&quot; pptId=&quot;1068&quot; transitionDuration=&quot;0&quot;/&gt;&#10;    &lt;slide duration=&quot;5000&quot; id=&quot;{E8C620C4-3139-4161-98B1-B6BB4CD79527}&quot; pptId=&quot;1072&quot; transitionDuration=&quot;0&quot;/&gt;&#10;  &lt;/slides&gt;&#10;&#10;&lt;/presentation&gt;&#10;"/>
  <p:tag name="ISPRING_RESOURCE_PATHS_HASH_2" val="929344bbf19a3330e2757921e2a523ab8188c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B85E39E-1E17-4406-8B19-E43E3F0CA91F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67DC5F9-478E-4D5D-9464-4B30092F6B0C}"/>
  <p:tag name="GENSWF_ADVANCE_TIME" val="2.501"/>
  <p:tag name="TIMING" val="|0.001|2.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B85E39E-1E17-4406-8B19-E43E3F0CA91F}"/>
  <p:tag name="GENSWF_ADVANCE_TIME" val="5"/>
  <p:tag name="TIMING" val="|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2050960-E076-4E87-B363-E580407DDD5B}"/>
  <p:tag name="GENSWF_ADVANCE_TIME" val="0.501"/>
  <p:tag name="TIMING" val="|0.001|0.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9F37FBE-7EBC-4BB1-9BAF-96958AF4949F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8CBCDBC-E7A0-4E7B-B87C-587321A11239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FF8C082-F0B4-4500-AC51-2337A43050CB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8A91C3E-C0ED-47A4-BA40-F2EC10311D45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180C043-2F9D-4C7B-B627-6E132C09BE50}"/>
  <p:tag name="GENSWF_ADVANCE_TIME" val="5"/>
  <p:tag name="TIMING" val="|5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36CD315-5F18-416E-9E72-511F2679FBA3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28E6E7C-6387-43F0-9A27-577BEF6D88C8}"/>
  <p:tag name="GENSWF_ADVANCE_TIME" val="5"/>
  <p:tag name="TIMING" val="|5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1FDD349-1FCA-4665-B223-5AEED66CA342}"/>
  <p:tag name="GENSWF_ADVANCE_TIME" val="5"/>
  <p:tag name="TIMING" val="|5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C393098-256F-4048-BA99-5E0672B03006}"/>
  <p:tag name="GENSWF_ADVANCE_TIME" val="5"/>
  <p:tag name="TIMING" val="|5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96A01C1-FDFB-4EDF-9117-F6336A0371A8}"/>
  <p:tag name="GENSWF_ADVANCE_TIME" val="5"/>
  <p:tag name="TIMING" val="|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867BA84-86B6-4581-96C8-F8907D510E66}"/>
  <p:tag name="GENSWF_ADVANCE_TIME" val="5"/>
  <p:tag name="TIMING" val="|5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96208F3-471C-4884-A813-348B8D929CE6}"/>
  <p:tag name="GENSWF_ADVANCE_TIME" val="5"/>
  <p:tag name="TIMING" val="|5"/>
  <p:tag name="ISPRING_CUSTOM_TIMING_US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CD81FF7-0557-43F8-BC17-303B17FE26F1}"/>
  <p:tag name="GENSWF_ADVANCE_TIME" val="5"/>
  <p:tag name="TIMING" val="|5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AA7B2B8-3C1D-494F-945E-08D6A7381EB2}"/>
  <p:tag name="GENSWF_ADVANCE_TIME" val="5"/>
  <p:tag name="TIMING" val="|5"/>
  <p:tag name="ISPRING_CUSTOM_TIMING_US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80F8DB3-11A7-40DA-8BFD-F26DCE69CE38}"/>
  <p:tag name="GENSWF_ADVANCE_TIME" val="5"/>
  <p:tag name="TIMING" val="|5"/>
  <p:tag name="ISPRING_CUSTOM_TIMING_US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A25EFE4-4DF0-4AF4-9061-2B684C5FF254}"/>
  <p:tag name="GENSWF_ADVANCE_TIME" val="8.001"/>
  <p:tag name="TIMING" val="|0.001|2|2|2|2"/>
  <p:tag name="ISPRING_CUSTOM_TIMING_US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447921B-C170-4EA6-ADFC-322D92BF8C4D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E3EC241-4981-41CC-B903-3C80AAEED60B}"/>
  <p:tag name="GENSWF_ADVANCE_TIME" val="5"/>
  <p:tag name="TIMING" val="|5"/>
  <p:tag name="ISPRING_CUSTOM_TIMING_US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51C0A16-6E70-4A3A-A072-81F5F5BE7D07}"/>
  <p:tag name="GENSWF_ADVANCE_TIME" val="5"/>
  <p:tag name="TIMING" val="|5"/>
  <p:tag name="ISPRING_CUSTOM_TIMING_US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55FCE85-1AEC-4393-9EB2-67D32F9C401F}"/>
  <p:tag name="GENSWF_ADVANCE_TIME" val="5"/>
  <p:tag name="TIMING" val="|5"/>
  <p:tag name="ISPRING_CUSTOM_TIMING_USED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45EA5C5-7787-498A-AF87-B894F67ED276}"/>
  <p:tag name="GENSWF_ADVANCE_TIME" val="5"/>
  <p:tag name="TIMING" val="|5"/>
  <p:tag name="ISPRING_CUSTOM_TIMING_USED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9FB8CC6-C336-4C29-AFF6-4E28DD6A129C}"/>
  <p:tag name="GENSWF_ADVANCE_TIME" val="0.501"/>
  <p:tag name="TIMING" val="|0.001|0.5"/>
  <p:tag name="ISPRING_CUSTOM_TIMING_USED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3A21CAB-E239-4BB6-9D3A-6E1A102A4CE8}"/>
  <p:tag name="GENSWF_ADVANCE_TIME" val="5"/>
  <p:tag name="TIMING" val="|5"/>
  <p:tag name="ISPRING_CUSTOM_TIMING_USED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2E81B8B-018E-47DB-A4F3-8E3095199C4A}"/>
  <p:tag name="GENSWF_ADVANCE_TIME" val="6.001"/>
  <p:tag name="TIMING" val="|0.001|3|3"/>
  <p:tag name="ISPRING_CUSTOM_TIMING_USED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85884D8-5DB7-45BE-A940-CFEAF02B1807}"/>
  <p:tag name="GENSWF_ADVANCE_TIME" val="3.002"/>
  <p:tag name="TIMING" val="|0.001|0.5|0.5|0.5|0.5|0.5|0.5|0.001"/>
  <p:tag name="ISPRING_CUSTOM_TIMING_USED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1897216-A311-4B38-A2B7-558D06F66B2C}"/>
  <p:tag name="GENSWF_ADVANCE_TIME" val="5"/>
  <p:tag name="TIMING" val="|5"/>
  <p:tag name="ISPRING_CUSTOM_TIMING_USED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B4C7A96-D104-4210-B194-ED540888911B}"/>
  <p:tag name="GENSWF_ADVANCE_TIME" val="2.001"/>
  <p:tag name="TIMING" val="|0.001|2"/>
  <p:tag name="ISPRING_CUSTOM_TIMING_USED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EFD3918-908D-4AA7-A3EB-7C9F19A2444F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5771F81-357F-465A-98EA-16B0B299EFB3}"/>
  <p:tag name="GENSWF_ADVANCE_TIME" val="5"/>
  <p:tag name="TIMING" val="|5"/>
  <p:tag name="ISPRING_CUSTOM_TIMING_USED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9F3AFEB-DA01-40F2-A3BD-56ADDF985C99}"/>
  <p:tag name="GENSWF_ADVANCE_TIME" val="1.501"/>
  <p:tag name="TIMING" val="|0.001|0.5|1"/>
  <p:tag name="ISPRING_CUSTOM_TIMING_USED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77CE66B-913D-4D42-A813-AD672593BEC7}"/>
  <p:tag name="GENSWF_ADVANCE_TIME" val="1.001"/>
  <p:tag name="TIMING" val="|0.001|1"/>
  <p:tag name="ISPRING_CUSTOM_TIMING_USED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8C620C4-3139-4161-98B1-B6BB4CD79527}"/>
  <p:tag name="GENSWF_ADVANCE_TIME" val="5"/>
  <p:tag name="TIMING" val="|5"/>
  <p:tag name="ISPRING_CUSTOM_TIMING_USED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A3D37F7-9FC8-4F8D-9FA8-27AB15FD3D61}"/>
  <p:tag name="GENSWF_ADVANCE_TIME" val="5"/>
  <p:tag name="TIMING" val="|5"/>
  <p:tag name="ISPRING_CUSTOM_TIMING_USED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5AF5C33-5F5D-43B1-989B-55171F2CA2F6}"/>
  <p:tag name="GENSWF_ADVANCE_TIME" val="5"/>
  <p:tag name="TIMING" val="|5"/>
  <p:tag name="ISPRING_CUSTOM_TIMING_USED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6BF69B9-E2E8-429A-B5AD-E180C83619D2}"/>
  <p:tag name="GENSWF_ADVANCE_TIME" val="2.501"/>
  <p:tag name="TIMING" val="|0.001|1|1|0.5"/>
  <p:tag name="ISPRING_CUSTOM_TIMING_USED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830CD72-81C7-4D2D-AF5A-E915E568F54E}"/>
  <p:tag name="GENSWF_ADVANCE_TIME" val="2.001"/>
  <p:tag name="TIMING" val="|0.001|1|1"/>
  <p:tag name="ISPRING_CUSTOM_TIMING_USED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7B7D0DF-6B49-4D24-AD05-C10BE16F2484}"/>
  <p:tag name="GENSWF_ADVANCE_TIME" val="5"/>
  <p:tag name="TIMING" val="|5"/>
  <p:tag name="ISPRING_CUSTOM_TIMING_USED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9B8304C-6EF8-47B1-982F-FC776603E0F7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933A794-4660-4D23-8579-BF92BC10D4A3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F872CD3-28FB-4D31-9E8F-6924F4C8D251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3EAD216-A367-420E-95DD-7241CE9B7CCF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BF56334-9BA8-4F9A-94FF-EF3690416B56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C5D8764-DE49-40D4-9271-323D7A1889C0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63460</TotalTime>
  <Words>3255</Words>
  <Application>Microsoft Office PowerPoint</Application>
  <PresentationFormat>全屏显示(4:3)</PresentationFormat>
  <Paragraphs>530</Paragraphs>
  <Slides>50</Slides>
  <Notes>47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Operating system</vt:lpstr>
      <vt:lpstr>Introduction</vt:lpstr>
      <vt:lpstr>PowerPoint 演示文稿</vt:lpstr>
      <vt:lpstr>PowerPoint 演示文稿</vt:lpstr>
      <vt:lpstr>Contact me</vt:lpstr>
      <vt:lpstr>I hope you remember our FTP server!</vt:lpstr>
      <vt:lpstr>Introduction</vt:lpstr>
      <vt:lpstr>Reform!</vt:lpstr>
      <vt:lpstr>Examination for Lecture part</vt:lpstr>
      <vt:lpstr>How to earn the bonus?</vt:lpstr>
      <vt:lpstr>Examination for Training part</vt:lpstr>
      <vt:lpstr>HyperSQL</vt:lpstr>
      <vt:lpstr>No Cheating!</vt:lpstr>
      <vt:lpstr>Your Responsibilities!</vt:lpstr>
      <vt:lpstr>Your Responsibilities!</vt:lpstr>
      <vt:lpstr>Your Responsibilities!</vt:lpstr>
      <vt:lpstr>Help Available</vt:lpstr>
      <vt:lpstr>To see or not to see me</vt:lpstr>
      <vt:lpstr>If you behavior well, you could enjoy the study and life here !</vt:lpstr>
      <vt:lpstr>Introduction</vt:lpstr>
      <vt:lpstr>“OS Concepts” by Silberschatz, etc.</vt:lpstr>
      <vt:lpstr>Web resources</vt:lpstr>
      <vt:lpstr>Web resources</vt:lpstr>
      <vt:lpstr>PowerPoint 演示文稿</vt:lpstr>
      <vt:lpstr>PowerPoint 演示文稿</vt:lpstr>
      <vt:lpstr>Introduction</vt:lpstr>
      <vt:lpstr>Do you know the top goals of this S.S.E for you?</vt:lpstr>
      <vt:lpstr>Do you know the top goals of this S.S.E?</vt:lpstr>
      <vt:lpstr>PowerPoint 演示文稿</vt:lpstr>
      <vt:lpstr>Learning from classics!</vt:lpstr>
      <vt:lpstr>Learning from classics!</vt:lpstr>
      <vt:lpstr>You’d be familiar with this</vt:lpstr>
      <vt:lpstr>OS as an interface between Hardware and other softwares</vt:lpstr>
      <vt:lpstr>You may have known</vt:lpstr>
      <vt:lpstr>And you also have known </vt:lpstr>
      <vt:lpstr>And many facts</vt:lpstr>
      <vt:lpstr>Situation of running a program</vt:lpstr>
      <vt:lpstr>However, you may not know</vt:lpstr>
      <vt:lpstr>Short conclusion</vt:lpstr>
      <vt:lpstr>Introduction</vt:lpstr>
      <vt:lpstr>2 roles of OS </vt:lpstr>
      <vt:lpstr>2 roles of OS </vt:lpstr>
      <vt:lpstr>PowerPoint 演示文稿</vt:lpstr>
      <vt:lpstr>A simple view for the OS</vt:lpstr>
      <vt:lpstr>PowerPoint 演示文稿</vt:lpstr>
      <vt:lpstr>How do you think about the internal              relationship of those programs in OS? </vt:lpstr>
      <vt:lpstr>And according to the understanding of                     the execution of a program</vt:lpstr>
      <vt:lpstr>PowerPoint 演示文稿</vt:lpstr>
      <vt:lpstr>OS is far complicated than those simple view </vt:lpstr>
      <vt:lpstr>You can benefit from this course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</dc:title>
  <dc:creator>mlinking</dc:creator>
  <cp:lastModifiedBy>mlinking</cp:lastModifiedBy>
  <cp:revision>1445</cp:revision>
  <dcterms:created xsi:type="dcterms:W3CDTF">2009-03-23T15:53:52Z</dcterms:created>
  <dcterms:modified xsi:type="dcterms:W3CDTF">2017-02-28T07:35:55Z</dcterms:modified>
</cp:coreProperties>
</file>